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66" r:id="rId5"/>
  </p:sldMasterIdLst>
  <p:notesMasterIdLst>
    <p:notesMasterId r:id="rId28"/>
  </p:notesMasterIdLst>
  <p:sldIdLst>
    <p:sldId id="260" r:id="rId6"/>
    <p:sldId id="424" r:id="rId7"/>
    <p:sldId id="453" r:id="rId8"/>
    <p:sldId id="426" r:id="rId9"/>
    <p:sldId id="266" r:id="rId10"/>
    <p:sldId id="454" r:id="rId11"/>
    <p:sldId id="455" r:id="rId12"/>
    <p:sldId id="457" r:id="rId13"/>
    <p:sldId id="458" r:id="rId14"/>
    <p:sldId id="431" r:id="rId15"/>
    <p:sldId id="425" r:id="rId16"/>
    <p:sldId id="439" r:id="rId17"/>
    <p:sldId id="433" r:id="rId18"/>
    <p:sldId id="461" r:id="rId19"/>
    <p:sldId id="459" r:id="rId20"/>
    <p:sldId id="434" r:id="rId21"/>
    <p:sldId id="435" r:id="rId22"/>
    <p:sldId id="436" r:id="rId23"/>
    <p:sldId id="437" r:id="rId24"/>
    <p:sldId id="438" r:id="rId25"/>
    <p:sldId id="440" r:id="rId26"/>
    <p:sldId id="264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4"/>
    <a:srgbClr val="C0000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 autoAdjust="0"/>
    <p:restoredTop sz="96327" autoAdjust="0"/>
  </p:normalViewPr>
  <p:slideViewPr>
    <p:cSldViewPr snapToGrid="0">
      <p:cViewPr varScale="1">
        <p:scale>
          <a:sx n="83" d="100"/>
          <a:sy n="83" d="100"/>
        </p:scale>
        <p:origin x="42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2022/8/2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/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334D5BB-DCEE-4361-B485-52C4CA4BA681}" type="slidenum">
              <a:rPr lang="zh-CN" altLang="en-US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/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334D5BB-DCEE-4361-B485-52C4CA4BA681}" type="slidenum">
              <a:rPr lang="zh-CN" altLang="en-US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en-US" altLang="zh-CN"/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334D5BB-DCEE-4361-B485-52C4CA4BA681}" type="slidenum">
              <a:rPr lang="zh-CN" altLang="en-US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r>
              <a:rPr lang="zh-CN" altLang="en-US"/>
              <a:t>接下来，我们学习多态中的成员访问特点，关于这个内容的讲解，我们先到代码中演示，再回到资料总结</a:t>
            </a:r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15FDDCCC-CCD5-4600-A69A-A1D6744C8020}" type="slidenum">
              <a:rPr lang="zh-CN" altLang="en-US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614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8FA19ECB-F088-4C7D-8170-96B8B7217261}" type="slidenum">
              <a:rPr lang="zh-CN" altLang="en-US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77A517B-7F4F-4514-B32F-76D73D1B39CA}" type="slidenum">
              <a:rPr lang="zh-CN" altLang="en-US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ABEF41F4-1AE0-4723-97A9-88D2527B08BA}" type="slidenum">
              <a:rPr lang="zh-CN" altLang="en-US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2FB2C944-043A-45FD-8C0A-E4D3B74BEEE9}" type="slidenum">
              <a:rPr lang="zh-CN" altLang="en-US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2"/>
          <p:cNvSpPr>
            <a:spLocks noGrp="1"/>
          </p:cNvSpPr>
          <p:nvPr>
            <p:ph type="title" hasCustomPrompt="1"/>
          </p:nvPr>
        </p:nvSpPr>
        <p:spPr>
          <a:xfrm>
            <a:off x="2889584" y="3023414"/>
            <a:ext cx="6412832" cy="811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请输入课程标题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1172522"/>
            <a:ext cx="9845675" cy="421957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>
              <a:buAutoNum type="arabicPeriod"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177925" indent="-457200">
              <a:buAutoNum type="arabicPeriod"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</a:lstStyle>
          <a:p>
            <a:pPr marL="360045" lvl="0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+mj-lt"/>
              <a:buAutoNum type="arabicPeriod"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spcBef>
                <a:spcPct val="2000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矩形 5"/>
          <p:cNvSpPr/>
          <p:nvPr userDrawn="1"/>
        </p:nvSpPr>
        <p:spPr>
          <a:xfrm rot="2700000">
            <a:off x="1856318" y="2330451"/>
            <a:ext cx="2059516" cy="2059516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矩形 6"/>
          <p:cNvSpPr/>
          <p:nvPr userDrawn="1"/>
        </p:nvSpPr>
        <p:spPr>
          <a:xfrm rot="2700000">
            <a:off x="1568451" y="2319867"/>
            <a:ext cx="2059517" cy="2059516"/>
          </a:xfrm>
          <a:prstGeom prst="rect">
            <a:avLst/>
          </a:prstGeom>
          <a:solidFill>
            <a:srgbClr val="C00000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559" y="1903912"/>
            <a:ext cx="5760538" cy="31960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矩形 5"/>
          <p:cNvSpPr/>
          <p:nvPr userDrawn="1"/>
        </p:nvSpPr>
        <p:spPr>
          <a:xfrm rot="2700000">
            <a:off x="1856318" y="2330451"/>
            <a:ext cx="2059516" cy="2059516"/>
          </a:xfrm>
          <a:prstGeom prst="rect">
            <a:avLst/>
          </a:prstGeom>
          <a:noFill/>
          <a:ln w="63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" name="矩形 6"/>
          <p:cNvSpPr/>
          <p:nvPr userDrawn="1"/>
        </p:nvSpPr>
        <p:spPr>
          <a:xfrm rot="2700000">
            <a:off x="1568451" y="2319867"/>
            <a:ext cx="2059517" cy="2059516"/>
          </a:xfrm>
          <a:prstGeom prst="rect">
            <a:avLst/>
          </a:prstGeom>
          <a:solidFill>
            <a:srgbClr val="C00000"/>
          </a:solidFill>
          <a:ln w="63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5559" y="1903912"/>
            <a:ext cx="5760538" cy="319603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4218190" y="1830980"/>
            <a:ext cx="6291263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048701" y="1940037"/>
            <a:ext cx="5630484" cy="3196039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r>
              <a:rPr lang="zh-CN" altLang="en-US" dirty="0"/>
              <a:t>请输入正文内容，字体不可改</a:t>
            </a:r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  <a:defRPr lang="zh-CN" altLang="en-US" sz="160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19455" indent="-358775">
              <a:buFont typeface="Wingdings" panose="05000000000000000000" pitchFamily="2" charset="2"/>
              <a:buChar char="p"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>
              <a:buFont typeface="Wingdings" panose="05000000000000000000" pitchFamily="2" charset="2"/>
              <a:buChar char="p"/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989138"/>
            <a:ext cx="9845675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sz="160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720090" indent="-360045">
              <a:buFont typeface="+mj-lt"/>
              <a:buAutoNum type="arabicPeriod"/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 marL="1079500" indent="-358775">
              <a:buFont typeface="+mj-lt"/>
              <a:buAutoNum type="arabicPeriod"/>
              <a:defRPr sz="1600" b="0">
                <a:solidFill>
                  <a:srgbClr val="404040"/>
                </a:solidFill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1171575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171575"/>
            <a:ext cx="9845675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36790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正文标题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1172522"/>
            <a:ext cx="9845675" cy="421957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>
              <a:defRPr lang="en-US" altLang="zh-CN" sz="1600" b="0" kern="1200" dirty="0">
                <a:solidFill>
                  <a:srgbClr val="404040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2pPr>
            <a:lvl3pPr>
              <a:defRPr lang="zh-CN" altLang="en-US" sz="1600" b="0" kern="12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</a:lstStyle>
          <a:p>
            <a:pPr marL="360045" lvl="0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emf"/><Relationship Id="rId18" Type="http://schemas.openxmlformats.org/officeDocument/2006/relationships/image" Target="../media/image1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12" Type="http://schemas.openxmlformats.org/officeDocument/2006/relationships/image" Target="../media/image10.emf"/><Relationship Id="rId17" Type="http://schemas.openxmlformats.org/officeDocument/2006/relationships/image" Target="../media/image15.emf"/><Relationship Id="rId2" Type="http://schemas.openxmlformats.org/officeDocument/2006/relationships/theme" Target="../theme/theme1.xml"/><Relationship Id="rId16" Type="http://schemas.openxmlformats.org/officeDocument/2006/relationships/image" Target="../media/image14.emf"/><Relationship Id="rId20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emf"/><Relationship Id="rId5" Type="http://schemas.openxmlformats.org/officeDocument/2006/relationships/image" Target="../media/image3.png"/><Relationship Id="rId15" Type="http://schemas.openxmlformats.org/officeDocument/2006/relationships/image" Target="../media/image13.emf"/><Relationship Id="rId10" Type="http://schemas.openxmlformats.org/officeDocument/2006/relationships/image" Target="../media/image8.emf"/><Relationship Id="rId19" Type="http://schemas.openxmlformats.org/officeDocument/2006/relationships/image" Target="../media/image17.em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tags" Target="../tags/tag3.xml"/><Relationship Id="rId4" Type="http://schemas.openxmlformats.org/officeDocument/2006/relationships/tags" Target="../tags/tag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2" y="855134"/>
            <a:ext cx="4169833" cy="4586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518" y="1420285"/>
            <a:ext cx="2933700" cy="3272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椭圆 3"/>
          <p:cNvSpPr/>
          <p:nvPr userDrawn="1"/>
        </p:nvSpPr>
        <p:spPr bwMode="auto">
          <a:xfrm>
            <a:off x="8509000" y="1845733"/>
            <a:ext cx="618067" cy="61806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5" name="椭圆 4"/>
          <p:cNvSpPr/>
          <p:nvPr userDrawn="1"/>
        </p:nvSpPr>
        <p:spPr bwMode="auto">
          <a:xfrm>
            <a:off x="3268134" y="2332567"/>
            <a:ext cx="245533" cy="245533"/>
          </a:xfrm>
          <a:prstGeom prst="ellipse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6" name="椭圆 10"/>
          <p:cNvSpPr>
            <a:spLocks noChangeArrowheads="1"/>
          </p:cNvSpPr>
          <p:nvPr userDrawn="1"/>
        </p:nvSpPr>
        <p:spPr bwMode="auto">
          <a:xfrm>
            <a:off x="6987118" y="5249334"/>
            <a:ext cx="292100" cy="2921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7" name="椭圆 6"/>
          <p:cNvSpPr/>
          <p:nvPr userDrawn="1"/>
        </p:nvSpPr>
        <p:spPr bwMode="auto">
          <a:xfrm>
            <a:off x="4353985" y="2586567"/>
            <a:ext cx="171449" cy="17356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pic>
        <p:nvPicPr>
          <p:cNvPr id="1032" name="图片 1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452" y="2108201"/>
            <a:ext cx="2899833" cy="79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5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6218" y="1947334"/>
            <a:ext cx="283633" cy="38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4" name="组合 43"/>
          <p:cNvGrpSpPr/>
          <p:nvPr userDrawn="1"/>
        </p:nvGrpSpPr>
        <p:grpSpPr bwMode="auto">
          <a:xfrm>
            <a:off x="8134351" y="2334685"/>
            <a:ext cx="173567" cy="171449"/>
            <a:chOff x="6101548" y="1750326"/>
            <a:chExt cx="129654" cy="129654"/>
          </a:xfrm>
        </p:grpSpPr>
        <p:sp>
          <p:nvSpPr>
            <p:cNvPr id="13" name="椭圆 12"/>
            <p:cNvSpPr/>
            <p:nvPr/>
          </p:nvSpPr>
          <p:spPr bwMode="auto">
            <a:xfrm>
              <a:off x="6101548" y="1750326"/>
              <a:ext cx="129654" cy="129654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6" name="Picture 6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5394" y="1772988"/>
              <a:ext cx="84329" cy="843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5" name="Picture 7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1" y="5325534"/>
            <a:ext cx="156633" cy="182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36" name="组合 41"/>
          <p:cNvGrpSpPr/>
          <p:nvPr userDrawn="1"/>
        </p:nvGrpSpPr>
        <p:grpSpPr bwMode="auto">
          <a:xfrm>
            <a:off x="4053418" y="728134"/>
            <a:ext cx="300567" cy="300567"/>
            <a:chOff x="3039900" y="545911"/>
            <a:chExt cx="225188" cy="225188"/>
          </a:xfrm>
        </p:grpSpPr>
        <p:sp>
          <p:nvSpPr>
            <p:cNvPr id="17" name="椭圆 16"/>
            <p:cNvSpPr/>
            <p:nvPr/>
          </p:nvSpPr>
          <p:spPr bwMode="auto">
            <a:xfrm>
              <a:off x="3039900" y="545911"/>
              <a:ext cx="225188" cy="22518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2" name="Picture 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775" y="600432"/>
              <a:ext cx="143438" cy="1100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37" name="组合 37"/>
          <p:cNvGrpSpPr/>
          <p:nvPr userDrawn="1"/>
        </p:nvGrpSpPr>
        <p:grpSpPr bwMode="auto">
          <a:xfrm>
            <a:off x="3448052" y="4030133"/>
            <a:ext cx="247649" cy="247651"/>
            <a:chOff x="2586251" y="3022980"/>
            <a:chExt cx="88710" cy="88710"/>
          </a:xfrm>
          <a:solidFill>
            <a:srgbClr val="C00000"/>
          </a:solidFill>
        </p:grpSpPr>
        <p:sp>
          <p:nvSpPr>
            <p:cNvPr id="20" name="椭圆 9"/>
            <p:cNvSpPr>
              <a:spLocks noChangeArrowheads="1"/>
            </p:cNvSpPr>
            <p:nvPr/>
          </p:nvSpPr>
          <p:spPr bwMode="auto">
            <a:xfrm>
              <a:off x="2586251" y="3022980"/>
              <a:ext cx="88710" cy="8871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4" name="Picture 10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2611596" y="3041493"/>
              <a:ext cx="45720" cy="51684"/>
            </a:xfrm>
            <a:prstGeom prst="rect">
              <a:avLst/>
            </a:prstGeom>
            <a:grpFill/>
            <a:ln>
              <a:noFill/>
            </a:ln>
            <a:effectLst/>
          </p:spPr>
        </p:pic>
      </p:grpSp>
      <p:pic>
        <p:nvPicPr>
          <p:cNvPr id="1038" name="Picture 11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085" y="2633134"/>
            <a:ext cx="95249" cy="103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椭圆 22"/>
          <p:cNvSpPr/>
          <p:nvPr userDrawn="1"/>
        </p:nvSpPr>
        <p:spPr bwMode="auto">
          <a:xfrm>
            <a:off x="9484785" y="3507318"/>
            <a:ext cx="334433" cy="332316"/>
          </a:xfrm>
          <a:prstGeom prst="ellipse">
            <a:avLst/>
          </a:prstGeom>
          <a:solidFill>
            <a:schemeClr val="tx1">
              <a:lumMod val="75000"/>
              <a:lumOff val="25000"/>
              <a:alpha val="86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+mn-ea"/>
              <a:ea typeface="+mn-ea"/>
            </a:endParaRPr>
          </a:p>
        </p:txBody>
      </p:sp>
      <p:pic>
        <p:nvPicPr>
          <p:cNvPr id="1040" name="Picture 15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333" y="3587752"/>
            <a:ext cx="177800" cy="171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1" name="组合 46"/>
          <p:cNvGrpSpPr/>
          <p:nvPr userDrawn="1"/>
        </p:nvGrpSpPr>
        <p:grpSpPr bwMode="auto">
          <a:xfrm>
            <a:off x="3103034" y="4514851"/>
            <a:ext cx="345017" cy="345016"/>
            <a:chOff x="1798978" y="3519004"/>
            <a:chExt cx="259307" cy="259307"/>
          </a:xfrm>
        </p:grpSpPr>
        <p:sp>
          <p:nvSpPr>
            <p:cNvPr id="26" name="椭圆 25"/>
            <p:cNvSpPr/>
            <p:nvPr/>
          </p:nvSpPr>
          <p:spPr bwMode="auto">
            <a:xfrm>
              <a:off x="1798978" y="3519004"/>
              <a:ext cx="259307" cy="259307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2" name="Picture 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039" y="3616294"/>
              <a:ext cx="173184" cy="859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2" name="组合 38"/>
          <p:cNvGrpSpPr/>
          <p:nvPr userDrawn="1"/>
        </p:nvGrpSpPr>
        <p:grpSpPr bwMode="auto">
          <a:xfrm>
            <a:off x="1301752" y="1394885"/>
            <a:ext cx="400049" cy="400049"/>
            <a:chOff x="748396" y="764271"/>
            <a:chExt cx="300782" cy="300782"/>
          </a:xfrm>
        </p:grpSpPr>
        <p:sp>
          <p:nvSpPr>
            <p:cNvPr id="29" name="椭圆 28"/>
            <p:cNvSpPr/>
            <p:nvPr/>
          </p:nvSpPr>
          <p:spPr bwMode="auto">
            <a:xfrm>
              <a:off x="748396" y="764271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4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60" name="Picture 4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06" y="856341"/>
              <a:ext cx="203362" cy="1166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3" name="组合 42"/>
          <p:cNvGrpSpPr/>
          <p:nvPr userDrawn="1"/>
        </p:nvGrpSpPr>
        <p:grpSpPr bwMode="auto">
          <a:xfrm>
            <a:off x="2351618" y="5854700"/>
            <a:ext cx="400049" cy="400051"/>
            <a:chOff x="1365228" y="4292790"/>
            <a:chExt cx="300782" cy="300782"/>
          </a:xfrm>
        </p:grpSpPr>
        <p:sp>
          <p:nvSpPr>
            <p:cNvPr id="32" name="椭圆 31"/>
            <p:cNvSpPr/>
            <p:nvPr/>
          </p:nvSpPr>
          <p:spPr bwMode="auto">
            <a:xfrm>
              <a:off x="1365228" y="4292790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8" name="Picture 5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7391" y="4364115"/>
              <a:ext cx="196455" cy="1581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4" name="组合 1"/>
          <p:cNvGrpSpPr/>
          <p:nvPr userDrawn="1"/>
        </p:nvGrpSpPr>
        <p:grpSpPr bwMode="auto">
          <a:xfrm>
            <a:off x="1559985" y="3492500"/>
            <a:ext cx="400049" cy="400051"/>
            <a:chOff x="1169908" y="2618983"/>
            <a:chExt cx="300782" cy="300782"/>
          </a:xfrm>
        </p:grpSpPr>
        <p:sp>
          <p:nvSpPr>
            <p:cNvPr id="35" name="椭圆 34"/>
            <p:cNvSpPr/>
            <p:nvPr/>
          </p:nvSpPr>
          <p:spPr bwMode="auto">
            <a:xfrm>
              <a:off x="1169908" y="2618983"/>
              <a:ext cx="300782" cy="30078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6" name="Picture 6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4531" y="2690308"/>
              <a:ext cx="211536" cy="181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5" name="组合 49"/>
          <p:cNvGrpSpPr/>
          <p:nvPr userDrawn="1"/>
        </p:nvGrpSpPr>
        <p:grpSpPr bwMode="auto">
          <a:xfrm>
            <a:off x="10375901" y="5395385"/>
            <a:ext cx="427567" cy="427567"/>
            <a:chOff x="7874758" y="4418464"/>
            <a:chExt cx="320722" cy="320722"/>
          </a:xfrm>
        </p:grpSpPr>
        <p:sp>
          <p:nvSpPr>
            <p:cNvPr id="38" name="椭圆 37"/>
            <p:cNvSpPr/>
            <p:nvPr/>
          </p:nvSpPr>
          <p:spPr bwMode="auto">
            <a:xfrm>
              <a:off x="7874758" y="4418464"/>
              <a:ext cx="320722" cy="320722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7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4" name="Picture 7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542" y="4486356"/>
              <a:ext cx="237154" cy="1849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46" name="Picture 9"/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234" y="2364318"/>
            <a:ext cx="169333" cy="182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47" name="组合 45"/>
          <p:cNvGrpSpPr/>
          <p:nvPr userDrawn="1"/>
        </p:nvGrpSpPr>
        <p:grpSpPr bwMode="auto">
          <a:xfrm>
            <a:off x="8818034" y="4578351"/>
            <a:ext cx="345017" cy="345016"/>
            <a:chOff x="8470946" y="4206098"/>
            <a:chExt cx="259071" cy="259071"/>
          </a:xfrm>
        </p:grpSpPr>
        <p:sp>
          <p:nvSpPr>
            <p:cNvPr id="42" name="椭圆 41"/>
            <p:cNvSpPr/>
            <p:nvPr/>
          </p:nvSpPr>
          <p:spPr bwMode="auto">
            <a:xfrm>
              <a:off x="8470946" y="4206098"/>
              <a:ext cx="259071" cy="259071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23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2" name="Picture 10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30841" y="4263524"/>
              <a:ext cx="145353" cy="144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48" name="组合 44"/>
          <p:cNvGrpSpPr/>
          <p:nvPr userDrawn="1"/>
        </p:nvGrpSpPr>
        <p:grpSpPr bwMode="auto">
          <a:xfrm>
            <a:off x="9745134" y="1217084"/>
            <a:ext cx="429684" cy="429683"/>
            <a:chOff x="7308304" y="912172"/>
            <a:chExt cx="323068" cy="323068"/>
          </a:xfrm>
        </p:grpSpPr>
        <p:sp>
          <p:nvSpPr>
            <p:cNvPr id="45" name="椭圆 44"/>
            <p:cNvSpPr/>
            <p:nvPr/>
          </p:nvSpPr>
          <p:spPr bwMode="auto">
            <a:xfrm>
              <a:off x="7308304" y="912172"/>
              <a:ext cx="323068" cy="323068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31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buFont typeface="Arial" panose="020B0604020202020204" pitchFamily="34" charset="0"/>
                <a:buNone/>
                <a:defRPr/>
              </a:pPr>
              <a:endParaRPr lang="zh-CN" altLang="en-US" sz="2400">
                <a:latin typeface="+mn-ea"/>
                <a:ea typeface="+mn-ea"/>
              </a:endParaRPr>
            </a:p>
          </p:txBody>
        </p:sp>
        <p:pic>
          <p:nvPicPr>
            <p:cNvPr id="1050" name="Picture 11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8238" y="989568"/>
              <a:ext cx="203200" cy="168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075" name="圆角矩形 3"/>
          <p:cNvSpPr/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3076" name="图片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MH_Others_1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2611967" y="2556933"/>
            <a:ext cx="859367" cy="352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91440" tIns="45720" rIns="91440" bIns="4572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48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Contents</a:t>
            </a:r>
          </a:p>
        </p:txBody>
      </p:sp>
      <p:sp>
        <p:nvSpPr>
          <p:cNvPr id="21" name="MH_Others_2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264834" y="1221318"/>
            <a:ext cx="1248833" cy="1246716"/>
          </a:xfrm>
          <a:prstGeom prst="ellipse">
            <a:avLst/>
          </a:prstGeom>
          <a:solidFill>
            <a:srgbClr val="404040"/>
          </a:solidFill>
          <a:ln w="0">
            <a:solidFill>
              <a:srgbClr val="FFFFFF">
                <a:alpha val="49000"/>
              </a:srgbClr>
            </a:solidFill>
          </a:ln>
        </p:spPr>
        <p:txBody>
          <a:bodyPr lIns="91440" tIns="45720" rIns="91440" bIns="18000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ts val="9335"/>
              </a:lnSpc>
              <a:spcBef>
                <a:spcPct val="0"/>
              </a:spcBef>
              <a:buNone/>
              <a:defRPr/>
            </a:pPr>
            <a:r>
              <a:rPr lang="zh-CN" altLang="en-US" sz="5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</a:t>
            </a:r>
          </a:p>
        </p:txBody>
      </p:sp>
      <p:sp>
        <p:nvSpPr>
          <p:cNvPr id="23" name="MH_Others_3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1775520" y="2346261"/>
            <a:ext cx="979155" cy="979155"/>
          </a:xfrm>
          <a:prstGeom prst="ellipse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5400" b="1" dirty="0">
                <a:ln w="3175">
                  <a:solidFill>
                    <a:srgbClr val="FFFFFF"/>
                  </a:solidFill>
                </a:ln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录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075" name="圆角矩形 3"/>
          <p:cNvSpPr/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3076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4464051" y="1845734"/>
            <a:ext cx="0" cy="32639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 userDrawn="1"/>
        </p:nvSpPr>
        <p:spPr>
          <a:xfrm>
            <a:off x="4415367" y="1797052"/>
            <a:ext cx="97367" cy="95249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2" name="椭圆 11"/>
          <p:cNvSpPr/>
          <p:nvPr userDrawn="1"/>
        </p:nvSpPr>
        <p:spPr>
          <a:xfrm>
            <a:off x="4415367" y="5109633"/>
            <a:ext cx="97367" cy="95251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4" name="标题占位符 1"/>
          <p:cNvSpPr txBox="1">
            <a:spLocks noChangeArrowheads="1"/>
          </p:cNvSpPr>
          <p:nvPr userDrawn="1"/>
        </p:nvSpPr>
        <p:spPr bwMode="auto">
          <a:xfrm>
            <a:off x="1390651" y="2565401"/>
            <a:ext cx="2294467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265" b="1" kern="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zh-TW" altLang="zh-CN" sz="4265" b="1" kern="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占位符 1"/>
          <p:cNvSpPr txBox="1">
            <a:spLocks noChangeArrowheads="1"/>
          </p:cNvSpPr>
          <p:nvPr userDrawn="1"/>
        </p:nvSpPr>
        <p:spPr bwMode="auto">
          <a:xfrm>
            <a:off x="1678518" y="3431118"/>
            <a:ext cx="2821516" cy="687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en-US" altLang="zh-CN" sz="32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TARGET</a:t>
            </a:r>
            <a:endParaRPr lang="zh-TW" altLang="zh-CN" sz="32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组合 18"/>
          <p:cNvGrpSpPr/>
          <p:nvPr userDrawn="1"/>
        </p:nvGrpSpPr>
        <p:grpSpPr bwMode="auto">
          <a:xfrm>
            <a:off x="658285" y="292101"/>
            <a:ext cx="122767" cy="419100"/>
            <a:chOff x="457200" y="427038"/>
            <a:chExt cx="127000" cy="431800"/>
          </a:xfrm>
        </p:grpSpPr>
        <p:sp>
          <p:nvSpPr>
            <p:cNvPr id="8" name="圆角矩形 1"/>
            <p:cNvSpPr>
              <a:spLocks noChangeArrowheads="1"/>
            </p:cNvSpPr>
            <p:nvPr/>
          </p:nvSpPr>
          <p:spPr bwMode="auto">
            <a:xfrm>
              <a:off x="457200" y="427038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  <p:sp>
          <p:nvSpPr>
            <p:cNvPr id="9" name="圆角矩形 23"/>
            <p:cNvSpPr>
              <a:spLocks noChangeArrowheads="1"/>
            </p:cNvSpPr>
            <p:nvPr/>
          </p:nvSpPr>
          <p:spPr bwMode="auto">
            <a:xfrm>
              <a:off x="457200" y="579695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z="2400">
                <a:latin typeface="Segoe UI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圆角矩形 24"/>
            <p:cNvSpPr>
              <a:spLocks noChangeArrowheads="1"/>
            </p:cNvSpPr>
            <p:nvPr/>
          </p:nvSpPr>
          <p:spPr bwMode="auto">
            <a:xfrm>
              <a:off x="457200" y="732351"/>
              <a:ext cx="127000" cy="126487"/>
            </a:xfrm>
            <a:prstGeom prst="roundRect">
              <a:avLst>
                <a:gd name="adj" fmla="val 1666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Segoe UI" panose="020B0502040204020203" pitchFamily="34" charset="0"/>
                  <a:ea typeface="微软雅黑" panose="020B0503020204020204" pitchFamily="34" charset="-122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/>
            </a:p>
          </p:txBody>
        </p:sp>
      </p:grpSp>
      <p:sp>
        <p:nvSpPr>
          <p:cNvPr id="11" name="矩形 10"/>
          <p:cNvSpPr/>
          <p:nvPr userDrawn="1"/>
        </p:nvSpPr>
        <p:spPr bwMode="auto">
          <a:xfrm>
            <a:off x="10890251" y="6733117"/>
            <a:ext cx="1301749" cy="124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52" name="圆角矩形 3"/>
          <p:cNvSpPr/>
          <p:nvPr userDrawn="1"/>
        </p:nvSpPr>
        <p:spPr bwMode="auto">
          <a:xfrm>
            <a:off x="9834034" y="-25399"/>
            <a:ext cx="1708151" cy="836084"/>
          </a:xfrm>
          <a:custGeom>
            <a:avLst/>
            <a:gdLst>
              <a:gd name="T0" fmla="*/ 22386923 w 1180531"/>
              <a:gd name="T1" fmla="*/ 0 h 577560"/>
              <a:gd name="T2" fmla="*/ 22386923 w 1180531"/>
              <a:gd name="T3" fmla="*/ 8917360 h 577560"/>
              <a:gd name="T4" fmla="*/ 20196321 w 1180531"/>
              <a:gd name="T5" fmla="*/ 11146814 h 577560"/>
              <a:gd name="T6" fmla="*/ 2190580 w 1180531"/>
              <a:gd name="T7" fmla="*/ 11146814 h 577560"/>
              <a:gd name="T8" fmla="*/ 0 w 1180531"/>
              <a:gd name="T9" fmla="*/ 8917360 h 577560"/>
              <a:gd name="T10" fmla="*/ 0 w 1180531"/>
              <a:gd name="T11" fmla="*/ 0 h 5775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180531" h="577560">
                <a:moveTo>
                  <a:pt x="1180531" y="0"/>
                </a:moveTo>
                <a:lnTo>
                  <a:pt x="1180531" y="462045"/>
                </a:lnTo>
                <a:cubicBezTo>
                  <a:pt x="1180531" y="525842"/>
                  <a:pt x="1128813" y="577560"/>
                  <a:pt x="1065016" y="577560"/>
                </a:cubicBezTo>
                <a:lnTo>
                  <a:pt x="115515" y="577560"/>
                </a:lnTo>
                <a:cubicBezTo>
                  <a:pt x="51718" y="577560"/>
                  <a:pt x="0" y="525842"/>
                  <a:pt x="0" y="462045"/>
                </a:cubicBezTo>
                <a:lnTo>
                  <a:pt x="0" y="0"/>
                </a:lnTo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2400"/>
          </a:p>
        </p:txBody>
      </p:sp>
      <p:pic>
        <p:nvPicPr>
          <p:cNvPr id="2053" name="图片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200" y="67733"/>
            <a:ext cx="1686984" cy="694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33117"/>
            <a:ext cx="10818284" cy="12488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9"/>
          <p:cNvGrpSpPr/>
          <p:nvPr userDrawn="1"/>
        </p:nvGrpSpPr>
        <p:grpSpPr bwMode="auto">
          <a:xfrm>
            <a:off x="2592918" y="2423584"/>
            <a:ext cx="6864349" cy="1049867"/>
            <a:chOff x="1944836" y="1767215"/>
            <a:chExt cx="5147444" cy="787423"/>
          </a:xfrm>
        </p:grpSpPr>
        <p:pic>
          <p:nvPicPr>
            <p:cNvPr id="4099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1020" y="1767215"/>
              <a:ext cx="1907084" cy="787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" name="直接连接符 8"/>
            <p:cNvCxnSpPr/>
            <p:nvPr/>
          </p:nvCxnSpPr>
          <p:spPr>
            <a:xfrm>
              <a:off x="1944836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436781" y="2211728"/>
              <a:ext cx="1655499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GIF"/><Relationship Id="rId4" Type="http://schemas.openxmlformats.org/officeDocument/2006/relationships/image" Target="../media/image4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GIF"/><Relationship Id="rId4" Type="http://schemas.openxmlformats.org/officeDocument/2006/relationships/image" Target="../media/image51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</a:t>
            </a:r>
            <a:r>
              <a:rPr lang="en-US" altLang="zh-CN" dirty="0"/>
              <a:t> </a:t>
            </a:r>
            <a:r>
              <a:rPr lang="zh-CN" altLang="en-US" dirty="0"/>
              <a:t>多态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</a:t>
            </a:r>
            <a:r>
              <a:rPr lang="en-US" altLang="zh-CN" dirty="0"/>
              <a:t>_</a:t>
            </a:r>
            <a:r>
              <a:rPr lang="zh-CN" altLang="en-US" dirty="0"/>
              <a:t>特点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922176" y="1152802"/>
            <a:ext cx="12178004" cy="4949418"/>
          </a:xfrm>
        </p:spPr>
        <p:txBody>
          <a:bodyPr/>
          <a:lstStyle/>
          <a:p>
            <a:r>
              <a:rPr lang="en-US" altLang="zh-CN" sz="1600" dirty="0">
                <a:solidFill>
                  <a:schemeClr val="tx1"/>
                </a:solidFill>
              </a:rPr>
              <a:t>1.</a:t>
            </a:r>
            <a:r>
              <a:rPr lang="zh-CN" altLang="en-US" sz="1600" dirty="0">
                <a:solidFill>
                  <a:schemeClr val="tx1"/>
                </a:solidFill>
              </a:rPr>
              <a:t>继承的特点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tx1"/>
                </a:solidFill>
              </a:rPr>
              <a:t>       </a:t>
            </a:r>
            <a:r>
              <a:rPr lang="en-US" altLang="zh-CN" sz="1600" dirty="0">
                <a:solidFill>
                  <a:schemeClr val="tx1"/>
                </a:solidFill>
              </a:rPr>
              <a:t>(1)</a:t>
            </a:r>
            <a:r>
              <a:rPr lang="zh-CN" altLang="en-US" sz="1600" dirty="0">
                <a:solidFill>
                  <a:schemeClr val="tx1"/>
                </a:solidFill>
              </a:rPr>
              <a:t>在继承体系中，一个类只能继承一个父类</a:t>
            </a:r>
            <a:r>
              <a:rPr lang="en-US" altLang="zh-CN" sz="1600" dirty="0">
                <a:solidFill>
                  <a:schemeClr val="tx1"/>
                </a:solidFill>
              </a:rPr>
              <a:t>【</a:t>
            </a:r>
            <a:r>
              <a:rPr lang="zh-CN" altLang="en-US" sz="1600" dirty="0">
                <a:solidFill>
                  <a:schemeClr val="tx1"/>
                </a:solidFill>
              </a:rPr>
              <a:t>类的单继承： 亲爹只能有一个</a:t>
            </a:r>
            <a:r>
              <a:rPr lang="en-US" altLang="zh-CN" sz="1600" dirty="0">
                <a:solidFill>
                  <a:schemeClr val="tx1"/>
                </a:solidFill>
              </a:rPr>
              <a:t>】</a:t>
            </a:r>
            <a:r>
              <a:rPr lang="zh-CN" altLang="en-US" sz="1600" dirty="0">
                <a:solidFill>
                  <a:schemeClr val="tx1"/>
                </a:solidFill>
              </a:rPr>
              <a:t>。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       (2)</a:t>
            </a:r>
            <a:r>
              <a:rPr lang="zh-CN" altLang="en-US" sz="1600" dirty="0">
                <a:solidFill>
                  <a:schemeClr val="tx1"/>
                </a:solidFill>
              </a:rPr>
              <a:t> 对于接口而言，一个类可以实现多个接口，叫做接口的多实现</a:t>
            </a:r>
            <a:r>
              <a:rPr lang="en-US" altLang="zh-CN" sz="1600" dirty="0">
                <a:solidFill>
                  <a:schemeClr val="tx1"/>
                </a:solidFill>
              </a:rPr>
              <a:t>【</a:t>
            </a:r>
            <a:r>
              <a:rPr lang="zh-CN" altLang="en-US" sz="1600" dirty="0">
                <a:solidFill>
                  <a:schemeClr val="tx1"/>
                </a:solidFill>
              </a:rPr>
              <a:t>类实现接口的多实现： 干爹可以有多个</a:t>
            </a:r>
            <a:r>
              <a:rPr lang="en-US" altLang="zh-CN" sz="1600" dirty="0">
                <a:solidFill>
                  <a:schemeClr val="tx1"/>
                </a:solidFill>
              </a:rPr>
              <a:t>】</a:t>
            </a:r>
            <a:r>
              <a:rPr lang="zh-CN" altLang="en-US" sz="1600" dirty="0">
                <a:solidFill>
                  <a:schemeClr val="tx1"/>
                </a:solidFill>
              </a:rPr>
              <a:t>。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       (3)</a:t>
            </a:r>
            <a:r>
              <a:rPr lang="zh-CN" altLang="en-US" sz="1600" dirty="0">
                <a:solidFill>
                  <a:schemeClr val="tx1"/>
                </a:solidFill>
              </a:rPr>
              <a:t> 并且，一个类能继承一个父类，同时实现多个接口。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       (4)</a:t>
            </a:r>
            <a:r>
              <a:rPr lang="zh-CN" altLang="en-US" sz="1600" dirty="0">
                <a:solidFill>
                  <a:schemeClr val="tx1"/>
                </a:solidFill>
              </a:rPr>
              <a:t>接口可以多继承</a:t>
            </a:r>
            <a:endParaRPr lang="en-US" altLang="zh-CN" sz="1600" dirty="0">
              <a:solidFill>
                <a:schemeClr val="tx1"/>
              </a:solidFill>
            </a:endParaRPr>
          </a:p>
          <a:p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 2.</a:t>
            </a:r>
            <a:r>
              <a:rPr lang="zh-CN" altLang="en-US" sz="1600" dirty="0">
                <a:solidFill>
                  <a:schemeClr val="tx1"/>
                </a:solidFill>
              </a:rPr>
              <a:t>接口可以多继承 </a:t>
            </a:r>
            <a:r>
              <a:rPr lang="zh-CN" altLang="en-US" sz="1600" dirty="0">
                <a:solidFill>
                  <a:srgbClr val="FF0000"/>
                </a:solidFill>
              </a:rPr>
              <a:t>子接口会拥有父接口中的所有抽象方法 </a:t>
            </a:r>
            <a:r>
              <a:rPr lang="en-US" altLang="zh-CN" sz="1600" dirty="0">
                <a:solidFill>
                  <a:schemeClr val="tx1"/>
                </a:solidFill>
              </a:rPr>
              <a:t>	</a:t>
            </a:r>
            <a:endParaRPr lang="zh-CN" altLang="en-US" sz="1600" dirty="0">
              <a:solidFill>
                <a:schemeClr val="tx1"/>
              </a:solidFill>
            </a:endParaRPr>
          </a:p>
          <a:p>
            <a:r>
              <a:rPr lang="zh-CN" altLang="en-US" sz="1600" dirty="0">
                <a:solidFill>
                  <a:schemeClr val="tx1"/>
                </a:solidFill>
              </a:rPr>
              <a:t>           </a:t>
            </a:r>
            <a:r>
              <a:rPr lang="en-US" altLang="zh-CN" sz="1600" dirty="0">
                <a:solidFill>
                  <a:schemeClr val="tx1"/>
                </a:solidFill>
              </a:rPr>
              <a:t>public interface </a:t>
            </a:r>
            <a:r>
              <a:rPr lang="zh-CN" altLang="en-US" sz="1600" dirty="0">
                <a:solidFill>
                  <a:schemeClr val="tx1"/>
                </a:solidFill>
              </a:rPr>
              <a:t>子接口名</a:t>
            </a:r>
            <a:r>
              <a:rPr lang="en-US" altLang="zh-CN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extends </a:t>
            </a:r>
            <a:r>
              <a:rPr lang="zh-CN" altLang="en-US" sz="1600" dirty="0">
                <a:solidFill>
                  <a:srgbClr val="FF0000"/>
                </a:solidFill>
              </a:rPr>
              <a:t>父接口名</a:t>
            </a:r>
            <a:r>
              <a:rPr lang="en-US" altLang="zh-CN" sz="1600" dirty="0">
                <a:solidFill>
                  <a:srgbClr val="FF0000"/>
                </a:solidFill>
              </a:rPr>
              <a:t>A,</a:t>
            </a:r>
            <a:r>
              <a:rPr lang="zh-CN" altLang="en-US" sz="1600" dirty="0">
                <a:solidFill>
                  <a:srgbClr val="FF0000"/>
                </a:solidFill>
              </a:rPr>
              <a:t>父接口名</a:t>
            </a:r>
            <a:r>
              <a:rPr lang="en-US" altLang="zh-CN" sz="1600" dirty="0">
                <a:solidFill>
                  <a:srgbClr val="FF0000"/>
                </a:solidFill>
              </a:rPr>
              <a:t>B,….</a:t>
            </a:r>
            <a:r>
              <a:rPr lang="en-US" altLang="zh-CN" sz="1600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           }</a:t>
            </a:r>
          </a:p>
          <a:p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3.</a:t>
            </a:r>
            <a:r>
              <a:rPr lang="zh-CN" altLang="en-US" sz="1600" dirty="0">
                <a:solidFill>
                  <a:schemeClr val="tx1"/>
                </a:solidFill>
              </a:rPr>
              <a:t>一个实现类可以同时实现一个或者多个接口</a:t>
            </a:r>
            <a:r>
              <a:rPr lang="en-US" altLang="zh-CN" sz="1600" dirty="0">
                <a:solidFill>
                  <a:schemeClr val="tx1"/>
                </a:solidFill>
              </a:rPr>
              <a:t>-&gt;</a:t>
            </a:r>
            <a:r>
              <a:rPr lang="zh-CN" altLang="en-US" sz="1600" dirty="0">
                <a:solidFill>
                  <a:schemeClr val="tx1"/>
                </a:solidFill>
              </a:rPr>
              <a:t>需要重写接口中所有的抽象方法</a:t>
            </a:r>
          </a:p>
          <a:p>
            <a:r>
              <a:rPr lang="zh-CN" altLang="en-US" sz="1600" dirty="0">
                <a:solidFill>
                  <a:schemeClr val="tx1"/>
                </a:solidFill>
              </a:rPr>
              <a:t>          </a:t>
            </a:r>
            <a:r>
              <a:rPr lang="en-US" altLang="zh-CN" sz="1600" dirty="0">
                <a:solidFill>
                  <a:schemeClr val="tx1"/>
                </a:solidFill>
              </a:rPr>
              <a:t>public class </a:t>
            </a:r>
            <a:r>
              <a:rPr lang="zh-CN" altLang="en-US" sz="1600" dirty="0">
                <a:solidFill>
                  <a:schemeClr val="tx1"/>
                </a:solidFill>
              </a:rPr>
              <a:t>实现类名</a:t>
            </a:r>
            <a:r>
              <a:rPr lang="en-US" altLang="zh-CN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implements </a:t>
            </a:r>
            <a:r>
              <a:rPr lang="zh-CN" altLang="en-US" sz="1600" dirty="0">
                <a:solidFill>
                  <a:srgbClr val="FF0000"/>
                </a:solidFill>
              </a:rPr>
              <a:t>接口名</a:t>
            </a:r>
            <a:r>
              <a:rPr lang="en-US" altLang="zh-CN" sz="1600" dirty="0">
                <a:solidFill>
                  <a:srgbClr val="FF0000"/>
                </a:solidFill>
              </a:rPr>
              <a:t>A,</a:t>
            </a:r>
            <a:r>
              <a:rPr lang="zh-CN" altLang="en-US" sz="1600" dirty="0">
                <a:solidFill>
                  <a:srgbClr val="FF0000"/>
                </a:solidFill>
              </a:rPr>
              <a:t>接口名</a:t>
            </a:r>
            <a:r>
              <a:rPr lang="en-US" altLang="zh-CN" sz="1600" dirty="0">
                <a:solidFill>
                  <a:srgbClr val="FF0000"/>
                </a:solidFill>
              </a:rPr>
              <a:t>B,….</a:t>
            </a:r>
            <a:r>
              <a:rPr lang="en-US" altLang="zh-CN" sz="1600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          }</a:t>
            </a:r>
          </a:p>
          <a:p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>
                <a:solidFill>
                  <a:schemeClr val="tx1"/>
                </a:solidFill>
              </a:rPr>
              <a:t>4.</a:t>
            </a:r>
            <a:r>
              <a:rPr lang="zh-CN" altLang="en-US" sz="1600" dirty="0">
                <a:solidFill>
                  <a:schemeClr val="tx1"/>
                </a:solidFill>
              </a:rPr>
              <a:t>一个实现类可以继承一个父类的同时实现一个或者多个接口</a:t>
            </a:r>
            <a:r>
              <a:rPr lang="en-US" altLang="zh-CN" sz="1600" dirty="0">
                <a:solidFill>
                  <a:schemeClr val="tx1"/>
                </a:solidFill>
              </a:rPr>
              <a:t>-&gt;</a:t>
            </a:r>
            <a:r>
              <a:rPr lang="zh-CN" altLang="en-US" sz="1600" dirty="0">
                <a:solidFill>
                  <a:schemeClr val="tx1"/>
                </a:solidFill>
              </a:rPr>
              <a:t>需要重写父类中和接口中所有的抽象方法</a:t>
            </a:r>
          </a:p>
          <a:p>
            <a:r>
              <a:rPr lang="zh-CN" altLang="en-US" sz="1600" dirty="0">
                <a:solidFill>
                  <a:schemeClr val="tx1"/>
                </a:solidFill>
              </a:rPr>
              <a:t>          </a:t>
            </a:r>
            <a:r>
              <a:rPr lang="en-US" altLang="zh-CN" sz="1600" dirty="0">
                <a:solidFill>
                  <a:schemeClr val="tx1"/>
                </a:solidFill>
              </a:rPr>
              <a:t>public class </a:t>
            </a:r>
            <a:r>
              <a:rPr lang="zh-CN" altLang="en-US" sz="1600" dirty="0">
                <a:solidFill>
                  <a:schemeClr val="tx1"/>
                </a:solidFill>
              </a:rPr>
              <a:t>类名</a:t>
            </a:r>
            <a:r>
              <a:rPr lang="en-US" altLang="zh-CN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extends </a:t>
            </a:r>
            <a:r>
              <a:rPr lang="zh-CN" altLang="en-US" sz="1600" dirty="0">
                <a:solidFill>
                  <a:srgbClr val="FF0000"/>
                </a:solidFill>
              </a:rPr>
              <a:t>父类名</a:t>
            </a:r>
            <a:r>
              <a:rPr lang="en-US" altLang="zh-CN" sz="1600" dirty="0">
                <a:solidFill>
                  <a:srgbClr val="FF0000"/>
                </a:solidFill>
              </a:rPr>
              <a:t> implements</a:t>
            </a:r>
            <a:r>
              <a:rPr lang="zh-CN" altLang="en-US" sz="1600" dirty="0">
                <a:solidFill>
                  <a:srgbClr val="FF0000"/>
                </a:solidFill>
              </a:rPr>
              <a:t>接口名</a:t>
            </a:r>
            <a:r>
              <a:rPr lang="en-US" altLang="zh-CN" sz="1600" dirty="0">
                <a:solidFill>
                  <a:srgbClr val="FF0000"/>
                </a:solidFill>
              </a:rPr>
              <a:t>A,</a:t>
            </a:r>
            <a:r>
              <a:rPr lang="zh-CN" altLang="en-US" sz="1600" dirty="0">
                <a:solidFill>
                  <a:srgbClr val="FF0000"/>
                </a:solidFill>
              </a:rPr>
              <a:t>接口名</a:t>
            </a:r>
            <a:r>
              <a:rPr lang="en-US" altLang="zh-CN" sz="1600" dirty="0">
                <a:solidFill>
                  <a:srgbClr val="FF0000"/>
                </a:solidFill>
              </a:rPr>
              <a:t>B,…. </a:t>
            </a:r>
            <a:r>
              <a:rPr lang="en-US" altLang="zh-CN" sz="1600" dirty="0">
                <a:solidFill>
                  <a:schemeClr val="tx1"/>
                </a:solidFill>
              </a:rPr>
              <a:t>{</a:t>
            </a:r>
          </a:p>
          <a:p>
            <a:r>
              <a:rPr lang="en-US" altLang="zh-CN" sz="1600" dirty="0">
                <a:solidFill>
                  <a:schemeClr val="tx1"/>
                </a:solidFill>
              </a:rPr>
              <a:t>          }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</a:t>
            </a:r>
            <a:r>
              <a:rPr lang="en-US" altLang="zh-CN" dirty="0"/>
              <a:t>_</a:t>
            </a:r>
            <a:r>
              <a:rPr lang="zh-CN" altLang="en-US" dirty="0"/>
              <a:t>总结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980905" y="1395912"/>
            <a:ext cx="7044840" cy="5051541"/>
          </a:xfrm>
        </p:spPr>
        <p:txBody>
          <a:bodyPr/>
          <a:lstStyle/>
          <a:p>
            <a:r>
              <a:rPr lang="zh-CN" altLang="en-US" sz="1600" dirty="0"/>
              <a:t>接口关键字</a:t>
            </a:r>
            <a:r>
              <a:rPr lang="en-US" altLang="zh-CN" sz="1600" dirty="0"/>
              <a:t>:interface</a:t>
            </a:r>
          </a:p>
          <a:p>
            <a:r>
              <a:rPr lang="zh-CN" altLang="en-US" sz="1600" dirty="0"/>
              <a:t>实现关键字</a:t>
            </a:r>
            <a:r>
              <a:rPr lang="en-US" altLang="zh-CN" sz="1600" dirty="0"/>
              <a:t>:implements</a:t>
            </a:r>
          </a:p>
          <a:p>
            <a:r>
              <a:rPr lang="zh-CN" altLang="en-US" sz="1600" dirty="0"/>
              <a:t>接口能不能直接</a:t>
            </a:r>
            <a:r>
              <a:rPr lang="en-US" altLang="zh-CN" sz="1600" dirty="0"/>
              <a:t>new</a:t>
            </a:r>
            <a:r>
              <a:rPr lang="zh-CN" altLang="en-US" sz="1600" dirty="0"/>
              <a:t>对象</a:t>
            </a:r>
            <a:r>
              <a:rPr lang="en-US" altLang="zh-CN" sz="1600" dirty="0"/>
              <a:t>?</a:t>
            </a:r>
            <a:r>
              <a:rPr lang="zh-CN" altLang="en-US" sz="1600" dirty="0"/>
              <a:t>不能</a:t>
            </a:r>
            <a:endParaRPr lang="en-US" altLang="zh-CN" sz="1600" dirty="0"/>
          </a:p>
          <a:p>
            <a:r>
              <a:rPr lang="zh-CN" altLang="en-US" sz="1600" dirty="0"/>
              <a:t>抽象关键字</a:t>
            </a:r>
            <a:r>
              <a:rPr lang="en-US" altLang="zh-CN" sz="1600" dirty="0"/>
              <a:t>:abstract</a:t>
            </a:r>
          </a:p>
          <a:p>
            <a:r>
              <a:rPr lang="zh-CN" altLang="en-US" sz="1600" dirty="0"/>
              <a:t>使用</a:t>
            </a:r>
            <a:r>
              <a:rPr lang="en-US" altLang="zh-CN" sz="1600" dirty="0"/>
              <a:t>:</a:t>
            </a:r>
            <a:r>
              <a:rPr lang="zh-CN" altLang="en-US" sz="1600" dirty="0"/>
              <a:t>通过实现类去实现</a:t>
            </a:r>
            <a:endParaRPr lang="en-US" altLang="zh-CN" sz="1600" dirty="0"/>
          </a:p>
          <a:p>
            <a:r>
              <a:rPr lang="zh-CN" altLang="en-US" sz="1600" dirty="0"/>
              <a:t>接口特点</a:t>
            </a:r>
            <a:r>
              <a:rPr lang="en-US" altLang="zh-CN" sz="1600" dirty="0"/>
              <a:t>:</a:t>
            </a:r>
          </a:p>
          <a:p>
            <a:pPr marL="0" indent="0">
              <a:buNone/>
            </a:pPr>
            <a:r>
              <a:rPr lang="en-US" altLang="zh-CN" sz="1600" dirty="0"/>
              <a:t>      (1)</a:t>
            </a:r>
            <a:r>
              <a:rPr lang="zh-CN" altLang="en-US" sz="1600" dirty="0"/>
              <a:t>接口能继承  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>
                <a:solidFill>
                  <a:srgbClr val="404040"/>
                </a:solidFill>
              </a:rPr>
              <a:t>      (2)</a:t>
            </a:r>
            <a:r>
              <a:rPr lang="zh-CN" altLang="en-US" sz="1600" dirty="0">
                <a:solidFill>
                  <a:srgbClr val="404040"/>
                </a:solidFill>
              </a:rPr>
              <a:t>一个实现类可以同时实现一个或者多个接口  </a:t>
            </a:r>
            <a:endParaRPr lang="en-US" altLang="zh-CN" sz="1600" dirty="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404040"/>
                </a:solidFill>
              </a:rPr>
              <a:t>      (3)</a:t>
            </a:r>
            <a:r>
              <a:rPr lang="zh-CN" altLang="en-US" sz="1600" dirty="0">
                <a:solidFill>
                  <a:srgbClr val="404040"/>
                </a:solidFill>
              </a:rPr>
              <a:t>一个实现类可以继承一个父类的同时实现一个或者多个接口</a:t>
            </a:r>
            <a:endParaRPr lang="en-US" altLang="zh-CN" sz="1600" dirty="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996518" y="3013235"/>
            <a:ext cx="6291263" cy="1401748"/>
          </a:xfrm>
        </p:spPr>
        <p:txBody>
          <a:bodyPr/>
          <a:lstStyle/>
          <a:p>
            <a:r>
              <a:rPr lang="zh-CN" altLang="en-US" dirty="0">
                <a:solidFill>
                  <a:srgbClr val="404040"/>
                </a:solidFill>
              </a:rPr>
              <a:t>接口</a:t>
            </a:r>
            <a:r>
              <a:rPr lang="en-US" altLang="zh-CN" dirty="0">
                <a:solidFill>
                  <a:srgbClr val="404040"/>
                </a:solidFill>
              </a:rPr>
              <a:t>(</a:t>
            </a:r>
            <a:r>
              <a:rPr lang="zh-CN" altLang="en-US" dirty="0">
                <a:solidFill>
                  <a:srgbClr val="404040"/>
                </a:solidFill>
              </a:rPr>
              <a:t>介绍</a:t>
            </a:r>
            <a:r>
              <a:rPr lang="en-US" altLang="zh-CN" dirty="0">
                <a:solidFill>
                  <a:srgbClr val="404040"/>
                </a:solidFill>
              </a:rPr>
              <a:t>,</a:t>
            </a:r>
            <a:r>
              <a:rPr lang="zh-CN" altLang="en-US" dirty="0">
                <a:solidFill>
                  <a:srgbClr val="404040"/>
                </a:solidFill>
              </a:rPr>
              <a:t>定义</a:t>
            </a:r>
            <a:r>
              <a:rPr lang="en-US" altLang="zh-CN" dirty="0">
                <a:solidFill>
                  <a:srgbClr val="404040"/>
                </a:solidFill>
              </a:rPr>
              <a:t>,</a:t>
            </a:r>
            <a:r>
              <a:rPr lang="zh-CN" altLang="en-US" dirty="0">
                <a:solidFill>
                  <a:srgbClr val="404040"/>
                </a:solidFill>
              </a:rPr>
              <a:t>实现</a:t>
            </a:r>
            <a:r>
              <a:rPr lang="en-US" altLang="zh-CN" dirty="0">
                <a:solidFill>
                  <a:srgbClr val="404040"/>
                </a:solidFill>
              </a:rPr>
              <a:t>,</a:t>
            </a:r>
            <a:r>
              <a:rPr lang="zh-CN" altLang="en-US" dirty="0">
                <a:solidFill>
                  <a:srgbClr val="404040"/>
                </a:solidFill>
              </a:rPr>
              <a:t>特点</a:t>
            </a:r>
            <a:r>
              <a:rPr lang="en-US" altLang="zh-CN" dirty="0">
                <a:solidFill>
                  <a:srgbClr val="404040"/>
                </a:solidFill>
              </a:rPr>
              <a:t>)</a:t>
            </a:r>
          </a:p>
          <a:p>
            <a:r>
              <a:rPr lang="zh-CN" altLang="en-US" dirty="0">
                <a:solidFill>
                  <a:srgbClr val="C00000"/>
                </a:solidFill>
              </a:rPr>
              <a:t>多态</a:t>
            </a:r>
            <a:r>
              <a:rPr lang="en-US" altLang="zh-CN" dirty="0">
                <a:solidFill>
                  <a:srgbClr val="C00000"/>
                </a:solidFill>
              </a:rPr>
              <a:t>(</a:t>
            </a:r>
            <a:r>
              <a:rPr lang="zh-CN" altLang="en-US" dirty="0">
                <a:solidFill>
                  <a:srgbClr val="C00000"/>
                </a:solidFill>
              </a:rPr>
              <a:t>介绍</a:t>
            </a:r>
            <a:r>
              <a:rPr lang="en-US" altLang="zh-CN" dirty="0">
                <a:solidFill>
                  <a:srgbClr val="C00000"/>
                </a:solidFill>
              </a:rPr>
              <a:t>,</a:t>
            </a:r>
            <a:r>
              <a:rPr lang="zh-CN" altLang="en-US" dirty="0">
                <a:solidFill>
                  <a:srgbClr val="C00000"/>
                </a:solidFill>
              </a:rPr>
              <a:t>定义</a:t>
            </a:r>
            <a:r>
              <a:rPr lang="en-US" altLang="zh-CN" dirty="0">
                <a:solidFill>
                  <a:srgbClr val="C00000"/>
                </a:solidFill>
              </a:rPr>
              <a:t>,</a:t>
            </a:r>
            <a:r>
              <a:rPr lang="zh-CN" altLang="en-US" dirty="0">
                <a:solidFill>
                  <a:srgbClr val="C00000"/>
                </a:solidFill>
              </a:rPr>
              <a:t>好处</a:t>
            </a:r>
            <a:r>
              <a:rPr lang="en-US" altLang="zh-CN" dirty="0">
                <a:solidFill>
                  <a:srgbClr val="C00000"/>
                </a:solidFill>
              </a:rPr>
              <a:t>,</a:t>
            </a:r>
            <a:r>
              <a:rPr lang="zh-CN" altLang="en-US" dirty="0">
                <a:solidFill>
                  <a:srgbClr val="C00000"/>
                </a:solidFill>
              </a:rPr>
              <a:t>引用类型转换</a:t>
            </a:r>
            <a:r>
              <a:rPr lang="en-US" altLang="zh-CN" dirty="0">
                <a:solidFill>
                  <a:srgbClr val="C00000"/>
                </a:solidFill>
              </a:rPr>
              <a:t>)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838201" y="-25399"/>
            <a:ext cx="7177617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</a:t>
            </a:r>
            <a:r>
              <a:rPr lang="en-US" altLang="zh-CN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2542" y="958138"/>
            <a:ext cx="6296003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生活中，比如</a:t>
            </a: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跑的动作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小猫、小狗和大象，跑起来是不一样的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43" y="2031391"/>
            <a:ext cx="1398814" cy="17494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451" y="2031392"/>
            <a:ext cx="2004651" cy="175493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318" y="2027841"/>
            <a:ext cx="2265739" cy="1754934"/>
          </a:xfrm>
          <a:prstGeom prst="rect">
            <a:avLst/>
          </a:prstGeom>
        </p:spPr>
      </p:pic>
      <p:sp>
        <p:nvSpPr>
          <p:cNvPr id="33" name="TextBox 2"/>
          <p:cNvSpPr txBox="1"/>
          <p:nvPr/>
        </p:nvSpPr>
        <p:spPr>
          <a:xfrm>
            <a:off x="972542" y="4136103"/>
            <a:ext cx="11297213" cy="1346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1.</a:t>
            </a:r>
            <a:r>
              <a:rPr lang="zh-CN" altLang="en-US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跑的动作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中的体现</a:t>
            </a:r>
            <a:r>
              <a:rPr lang="zh-CN" altLang="en-US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是方法</a:t>
            </a:r>
            <a:r>
              <a:rPr lang="en-US" altLang="zh-CN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所有动物都会跑</a:t>
            </a:r>
            <a:r>
              <a:rPr lang="en-US" altLang="zh-CN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而且跑的方式都不一样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所以应该定义</a:t>
            </a:r>
            <a:r>
              <a:rPr lang="zh-CN" altLang="en-US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抽象父类动物类</a:t>
            </a:r>
            <a:r>
              <a:rPr lang="en-US" altLang="zh-CN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内部定义抽象方法</a:t>
            </a:r>
            <a:r>
              <a:rPr lang="en-US" altLang="zh-CN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跑</a:t>
            </a:r>
            <a:r>
              <a:rPr lang="en-US" altLang="zh-CN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0000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每个具体的子类都会跑</a:t>
            </a:r>
            <a:r>
              <a:rPr lang="en-US" altLang="zh-CN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但是跑起来的效果</a:t>
            </a:r>
            <a:r>
              <a:rPr lang="en-US" altLang="zh-CN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姿势</a:t>
            </a:r>
            <a:r>
              <a:rPr lang="en-US" altLang="zh-CN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速度等</a:t>
            </a:r>
            <a:r>
              <a:rPr lang="en-US" altLang="zh-CN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都是不一样的</a:t>
            </a:r>
            <a:endParaRPr lang="en-US" altLang="zh-CN" sz="1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3.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比如上面的小猫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小狗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大象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动物的子类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它们跑起来肯定不一样</a:t>
            </a:r>
          </a:p>
        </p:txBody>
      </p:sp>
      <p:sp>
        <p:nvSpPr>
          <p:cNvPr id="34" name="TextBox 2"/>
          <p:cNvSpPr txBox="1"/>
          <p:nvPr/>
        </p:nvSpPr>
        <p:spPr>
          <a:xfrm>
            <a:off x="972542" y="5677213"/>
            <a:ext cx="11297213" cy="782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可见，同一行为，通过不同的事物，可以体现出来的不同的形态。多态，描述的就是这样的状态。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838201" y="-25399"/>
            <a:ext cx="7177617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</a:t>
            </a:r>
            <a:r>
              <a:rPr lang="en-US" altLang="zh-CN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2542" y="852173"/>
            <a:ext cx="6296003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生活中，比</a:t>
            </a: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如飞的动作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昆虫、鸟类和飞机，飞起来是不一样的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33" name="TextBox 2"/>
          <p:cNvSpPr txBox="1"/>
          <p:nvPr/>
        </p:nvSpPr>
        <p:spPr>
          <a:xfrm>
            <a:off x="968954" y="3827787"/>
            <a:ext cx="11297213" cy="1346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1.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飞的动作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中的体现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是方法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会的东西很多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而且飞的方式都不一样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所以应该定义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Flyable(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内部定义抽象方法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每个具体的实现类都会飞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但是飞起来的效果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姿势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速度等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都是不一样的</a:t>
            </a:r>
            <a:endParaRPr lang="en-US" altLang="zh-CN" sz="1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3.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比如上面的蝴蝶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老鹰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飞机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接口实现类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它们飞起来肯定不一样</a:t>
            </a:r>
          </a:p>
        </p:txBody>
      </p:sp>
      <p:sp>
        <p:nvSpPr>
          <p:cNvPr id="34" name="TextBox 2"/>
          <p:cNvSpPr txBox="1"/>
          <p:nvPr/>
        </p:nvSpPr>
        <p:spPr>
          <a:xfrm>
            <a:off x="972542" y="5448527"/>
            <a:ext cx="11297213" cy="782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可见，同一行为，通过不同的事物，可以体现出来的不同的形态。多态，描述的就是这样的状态。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42" y="1812361"/>
            <a:ext cx="2551751" cy="17428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582" y="1651709"/>
            <a:ext cx="2318613" cy="18932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84" y="1651708"/>
            <a:ext cx="2816294" cy="19035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838201" y="-25399"/>
            <a:ext cx="7177617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</a:t>
            </a:r>
            <a:r>
              <a:rPr lang="en-US" altLang="zh-CN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1834" y="1509185"/>
            <a:ext cx="46863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多态概述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21834" y="2218267"/>
            <a:ext cx="10350500" cy="364715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同一个对象，在不同时刻表现出来的不同形态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举例：猫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我们可以说猫是猫：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猫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 = new 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猫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我们也可以说猫是动物：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动物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animal = new 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猫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();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这里猫在不同的时刻表现出来了不同的形态，这就是多态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多态的前提和体现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505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有继承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实现关系</a:t>
            </a:r>
          </a:p>
          <a:p>
            <a:pPr marL="357505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有方法重写</a:t>
            </a:r>
          </a:p>
          <a:p>
            <a:pPr marL="357505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有父类引用指向子类对象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838201" y="-25399"/>
            <a:ext cx="7177617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</a:t>
            </a:r>
            <a:r>
              <a:rPr lang="en-US" altLang="zh-CN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成员访问特点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1834" y="1509185"/>
            <a:ext cx="46863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多态中成员访问特点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21834" y="2218268"/>
            <a:ext cx="10350500" cy="2031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57505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构造方法：同继承一样，子类会通过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访问父类构造方法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505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：看等号左边是谁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先调用谁的成员变量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子类没有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505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成员方法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：看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的是谁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先调用谁的成员方法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子类没有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找父类</a:t>
            </a:r>
          </a:p>
          <a:p>
            <a:pPr>
              <a:lnSpc>
                <a:spcPct val="150000"/>
              </a:lnSpc>
              <a:defRPr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为什么成员变量和成员方法的访问不一样呢？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505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因为成员方法有重写，而成员变量没有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838201" y="-25399"/>
            <a:ext cx="7177617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</a:t>
            </a:r>
            <a:r>
              <a:rPr lang="en-US" altLang="zh-CN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多态的好处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1834" y="1509185"/>
            <a:ext cx="46863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多态的好处和弊端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21834" y="2218267"/>
            <a:ext cx="10350500" cy="10618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57505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多态的好处：提高了程序的扩展性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具体体现：定义方法的时候，使用父类型作为参数，该方法就可以接收这父类的任意子类对象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505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多态的弊端：不能使用子类的特有功能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838201" y="-25399"/>
            <a:ext cx="7177617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</a:t>
            </a:r>
            <a:r>
              <a:rPr lang="en-US" altLang="zh-CN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转型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1834" y="1509185"/>
            <a:ext cx="46863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多态中的转型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21834" y="2218268"/>
            <a:ext cx="10350500" cy="26776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57505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向上转型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从子到父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父类引用指向子类对象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57505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向下转型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从父到子</a:t>
            </a:r>
          </a:p>
          <a:p>
            <a:pPr lvl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父类引用转为子类对象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430" y="4958676"/>
            <a:ext cx="3223539" cy="16079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838201" y="-25399"/>
            <a:ext cx="7177617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</a:t>
            </a:r>
            <a:r>
              <a:rPr lang="en-US" altLang="zh-CN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转型风险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1834" y="1509185"/>
            <a:ext cx="46863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多态中的转型存在的风险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21834" y="2218267"/>
            <a:ext cx="10350500" cy="7386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概述：如果被转的引用类型变量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</a:t>
            </a:r>
            <a:r>
              <a:rPr lang="zh-CN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对应的</a:t>
            </a:r>
            <a:r>
              <a:rPr lang="zh-CN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实际类型</a:t>
            </a:r>
            <a:r>
              <a:rPr lang="zh-CN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和</a:t>
            </a:r>
            <a:r>
              <a:rPr lang="zh-CN" altLang="zh-CN" sz="1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目标类型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不是同一种类型</a:t>
            </a:r>
            <a:r>
              <a:rPr lang="zh-CN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，那么在转换的时候就会出现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ClassCastException</a:t>
            </a:r>
            <a:r>
              <a:rPr lang="zh-CN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7" name="TextBox 3"/>
          <p:cNvSpPr txBox="1"/>
          <p:nvPr/>
        </p:nvSpPr>
        <p:spPr>
          <a:xfrm>
            <a:off x="1390651" y="3287185"/>
            <a:ext cx="8142816" cy="2031325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main(String[] args)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Animal a = </a:t>
            </a: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Cat();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useAnimal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(a);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static void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useAnimal(Animal a) {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Dog d = (Dog) a;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d.eat();</a:t>
            </a:r>
            <a:b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zh-CN" sz="1600" dirty="0"/>
          </a:p>
        </p:txBody>
      </p:sp>
      <p:sp>
        <p:nvSpPr>
          <p:cNvPr id="32774" name="Rectangle 2"/>
          <p:cNvSpPr>
            <a:spLocks noChangeArrowheads="1"/>
          </p:cNvSpPr>
          <p:nvPr/>
        </p:nvSpPr>
        <p:spPr bwMode="auto">
          <a:xfrm>
            <a:off x="1" y="73969"/>
            <a:ext cx="184731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utoUpdateAnimBg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02771" y="2124524"/>
            <a:ext cx="5630484" cy="2752276"/>
          </a:xfrm>
        </p:spPr>
        <p:txBody>
          <a:bodyPr/>
          <a:lstStyle/>
          <a:p>
            <a:r>
              <a:rPr lang="zh-CN" altLang="en-US" sz="1600" dirty="0"/>
              <a:t>能够写出接口的定义和使用格式</a:t>
            </a:r>
            <a:endParaRPr lang="en-US" altLang="zh-CN" sz="1600" dirty="0"/>
          </a:p>
          <a:p>
            <a:r>
              <a:rPr lang="zh-CN" altLang="en-US" sz="1600" dirty="0"/>
              <a:t>能够说出接口中的成员特点</a:t>
            </a:r>
            <a:endParaRPr lang="en-US" altLang="zh-CN" sz="1600" dirty="0"/>
          </a:p>
          <a:p>
            <a:r>
              <a:rPr lang="en-US" altLang="zh-CN" sz="1600" dirty="0"/>
              <a:t> </a:t>
            </a:r>
            <a:r>
              <a:rPr lang="zh-CN" altLang="en-US" sz="1600" dirty="0"/>
              <a:t>能够说出接口和抽象类的区别</a:t>
            </a:r>
            <a:endParaRPr lang="en-US" altLang="zh-CN" sz="1600" dirty="0"/>
          </a:p>
          <a:p>
            <a:r>
              <a:rPr lang="zh-CN" altLang="en-US" sz="1600" dirty="0"/>
              <a:t>能够说出多态的前提和格式</a:t>
            </a:r>
            <a:endParaRPr lang="en-US" altLang="zh-CN" sz="1600" dirty="0"/>
          </a:p>
          <a:p>
            <a:r>
              <a:rPr lang="zh-CN" altLang="en-US" sz="1600" dirty="0"/>
              <a:t>能够理解多态向上转型和向下转型</a:t>
            </a:r>
            <a:endParaRPr lang="en-US" altLang="zh-CN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 txBox="1">
            <a:spLocks noChangeArrowheads="1"/>
          </p:cNvSpPr>
          <p:nvPr/>
        </p:nvSpPr>
        <p:spPr bwMode="auto">
          <a:xfrm>
            <a:off x="838201" y="-25399"/>
            <a:ext cx="7177617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多态</a:t>
            </a:r>
            <a:r>
              <a:rPr lang="en-US" altLang="zh-CN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_</a:t>
            </a:r>
            <a:r>
              <a:rPr lang="en-US" altLang="zh-CN" sz="24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instanceof</a:t>
            </a: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</a:t>
            </a:r>
            <a:endParaRPr lang="zh-TW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1834" y="1509185"/>
            <a:ext cx="4686300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避免强转出现的问题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21834" y="2218267"/>
            <a:ext cx="10350500" cy="1323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335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关键字 </a:t>
            </a:r>
            <a:r>
              <a:rPr lang="en-US" altLang="zh-CN" sz="1335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instanceof</a:t>
            </a:r>
            <a:endParaRPr lang="en-US" altLang="zh-CN" sz="133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335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使用格式：</a:t>
            </a:r>
            <a:endParaRPr lang="en-US" altLang="zh-CN" sz="1335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335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</a:t>
            </a:r>
            <a:r>
              <a:rPr lang="zh-CN" altLang="en-US" sz="1335" dirty="0">
                <a:solidFill>
                  <a:srgbClr val="262626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335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instanceof</a:t>
            </a:r>
            <a:r>
              <a:rPr lang="en-US" altLang="zh-CN" sz="1335" b="1" dirty="0">
                <a:solidFill>
                  <a:srgbClr val="262626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1335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335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335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通俗的理解：判断关键字左边的变量，是否是右边的类型，返回</a:t>
            </a:r>
            <a:r>
              <a:rPr lang="en-US" altLang="zh-CN" sz="1335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boolean</a:t>
            </a:r>
            <a:r>
              <a:rPr lang="zh-CN" altLang="en-US" sz="1335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类型结果</a:t>
            </a:r>
            <a:endParaRPr lang="zh-CN" altLang="zh-CN" sz="1600" dirty="0">
              <a:solidFill>
                <a:srgbClr val="0070C0"/>
              </a:solidFill>
            </a:endParaRPr>
          </a:p>
        </p:txBody>
      </p:sp>
      <p:sp>
        <p:nvSpPr>
          <p:cNvPr id="33797" name="Rectangle 2"/>
          <p:cNvSpPr>
            <a:spLocks noChangeArrowheads="1"/>
          </p:cNvSpPr>
          <p:nvPr/>
        </p:nvSpPr>
        <p:spPr bwMode="auto">
          <a:xfrm>
            <a:off x="1" y="73969"/>
            <a:ext cx="184731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833" y="3719705"/>
            <a:ext cx="4493875" cy="2977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多态</a:t>
            </a:r>
            <a:r>
              <a:rPr lang="en-US" altLang="zh-CN" dirty="0"/>
              <a:t>_</a:t>
            </a:r>
            <a:r>
              <a:rPr lang="zh-CN" altLang="en-US" dirty="0"/>
              <a:t>总结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962432" y="915621"/>
            <a:ext cx="7044840" cy="583974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600" dirty="0">
                <a:solidFill>
                  <a:srgbClr val="404040"/>
                </a:solidFill>
              </a:rPr>
              <a:t>1.</a:t>
            </a:r>
            <a:r>
              <a:rPr lang="zh-CN" altLang="en-US" sz="1600" dirty="0">
                <a:solidFill>
                  <a:srgbClr val="404040"/>
                </a:solidFill>
              </a:rPr>
              <a:t>多态前提</a:t>
            </a:r>
            <a:r>
              <a:rPr lang="en-US" altLang="zh-CN" sz="1600" dirty="0">
                <a:solidFill>
                  <a:srgbClr val="404040"/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404040"/>
                </a:solidFill>
              </a:rPr>
              <a:t>      (1)</a:t>
            </a:r>
            <a:r>
              <a:rPr lang="zh-CN" altLang="en-US" sz="1600" dirty="0">
                <a:solidFill>
                  <a:srgbClr val="404040"/>
                </a:solidFill>
              </a:rPr>
              <a:t>必须有子父类继承或者接口实现关系</a:t>
            </a:r>
            <a:endParaRPr lang="en-US" altLang="zh-CN" sz="1600" dirty="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404040"/>
                </a:solidFill>
              </a:rPr>
              <a:t>      (2)</a:t>
            </a:r>
            <a:r>
              <a:rPr lang="zh-CN" altLang="en-US" sz="1600" dirty="0">
                <a:solidFill>
                  <a:srgbClr val="404040"/>
                </a:solidFill>
              </a:rPr>
              <a:t>必须有方法重写</a:t>
            </a:r>
            <a:endParaRPr lang="en-US" altLang="zh-CN" sz="1600" dirty="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404040"/>
                </a:solidFill>
              </a:rPr>
              <a:t>      (3)</a:t>
            </a:r>
            <a:r>
              <a:rPr lang="zh-CN" altLang="en-US" sz="1600" dirty="0">
                <a:solidFill>
                  <a:srgbClr val="404040"/>
                </a:solidFill>
              </a:rPr>
              <a:t>父类引用执行子类对象</a:t>
            </a:r>
            <a:endParaRPr lang="en-US" altLang="zh-CN" sz="1600" dirty="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404040"/>
                </a:solidFill>
              </a:rPr>
              <a:t>2.</a:t>
            </a:r>
            <a:r>
              <a:rPr lang="zh-CN" altLang="en-US" sz="1600" dirty="0">
                <a:solidFill>
                  <a:srgbClr val="404040"/>
                </a:solidFill>
              </a:rPr>
              <a:t>多态中能直接调用特有方法吗</a:t>
            </a:r>
            <a:r>
              <a:rPr lang="en-US" altLang="zh-CN" sz="1600" dirty="0">
                <a:solidFill>
                  <a:srgbClr val="404040"/>
                </a:solidFill>
              </a:rPr>
              <a:t>?</a:t>
            </a:r>
            <a:r>
              <a:rPr lang="zh-CN" altLang="en-US" sz="1600" dirty="0">
                <a:solidFill>
                  <a:srgbClr val="404040"/>
                </a:solidFill>
              </a:rPr>
              <a:t>不能</a:t>
            </a:r>
            <a:endParaRPr lang="en-US" altLang="zh-CN" sz="1600" dirty="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404040"/>
                </a:solidFill>
              </a:rPr>
              <a:t>3.</a:t>
            </a:r>
            <a:r>
              <a:rPr lang="zh-CN" altLang="en-US" sz="1600" dirty="0">
                <a:solidFill>
                  <a:srgbClr val="404040"/>
                </a:solidFill>
              </a:rPr>
              <a:t>转型</a:t>
            </a:r>
            <a:r>
              <a:rPr lang="en-US" altLang="zh-CN" sz="1600" dirty="0">
                <a:solidFill>
                  <a:srgbClr val="404040"/>
                </a:solidFill>
              </a:rPr>
              <a:t>: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404040"/>
                </a:solidFill>
              </a:rPr>
              <a:t>       (1)</a:t>
            </a:r>
            <a:r>
              <a:rPr lang="zh-CN" altLang="en-US" sz="1600" dirty="0">
                <a:solidFill>
                  <a:srgbClr val="404040"/>
                </a:solidFill>
              </a:rPr>
              <a:t>向上转型</a:t>
            </a:r>
            <a:endParaRPr lang="en-US" altLang="zh-CN" sz="1600" dirty="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404040"/>
                </a:solidFill>
              </a:rPr>
              <a:t>       (2)</a:t>
            </a:r>
            <a:r>
              <a:rPr lang="zh-CN" altLang="en-US" sz="1600" dirty="0">
                <a:solidFill>
                  <a:srgbClr val="404040"/>
                </a:solidFill>
              </a:rPr>
              <a:t>向下转型</a:t>
            </a:r>
            <a:r>
              <a:rPr lang="en-US" altLang="zh-CN" sz="1600" dirty="0">
                <a:solidFill>
                  <a:srgbClr val="404040"/>
                </a:solidFill>
              </a:rPr>
              <a:t>-&gt;</a:t>
            </a:r>
            <a:r>
              <a:rPr lang="zh-CN" altLang="en-US" sz="1600" dirty="0">
                <a:solidFill>
                  <a:srgbClr val="404040"/>
                </a:solidFill>
              </a:rPr>
              <a:t>能调用子类特有方法</a:t>
            </a:r>
            <a:endParaRPr lang="en-US" altLang="zh-CN" sz="1600" dirty="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404040"/>
                </a:solidFill>
              </a:rPr>
              <a:t>4.</a:t>
            </a:r>
            <a:r>
              <a:rPr lang="zh-CN" altLang="en-US" sz="1600" dirty="0">
                <a:solidFill>
                  <a:srgbClr val="404040"/>
                </a:solidFill>
              </a:rPr>
              <a:t>类型判断</a:t>
            </a:r>
            <a:r>
              <a:rPr lang="en-US" altLang="zh-CN" sz="1600" dirty="0">
                <a:solidFill>
                  <a:srgbClr val="404040"/>
                </a:solidFill>
              </a:rPr>
              <a:t>:</a:t>
            </a:r>
            <a:r>
              <a:rPr lang="en-US" altLang="zh-CN" sz="1600" dirty="0" err="1">
                <a:solidFill>
                  <a:srgbClr val="404040"/>
                </a:solidFill>
              </a:rPr>
              <a:t>instanceof</a:t>
            </a:r>
            <a:endParaRPr lang="en-US" altLang="zh-CN" sz="1600" dirty="0">
              <a:solidFill>
                <a:srgbClr val="404040"/>
              </a:solidFill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404040"/>
                </a:solidFill>
              </a:rPr>
              <a:t>5.</a:t>
            </a:r>
            <a:r>
              <a:rPr lang="zh-CN" altLang="en-US" sz="1600" dirty="0">
                <a:solidFill>
                  <a:srgbClr val="404040"/>
                </a:solidFill>
              </a:rPr>
              <a:t>多态好处</a:t>
            </a:r>
            <a:r>
              <a:rPr lang="en-US" altLang="zh-CN" sz="1600" dirty="0">
                <a:solidFill>
                  <a:srgbClr val="404040"/>
                </a:solidFill>
              </a:rPr>
              <a:t>:</a:t>
            </a:r>
            <a:r>
              <a:rPr lang="zh-CN" altLang="en-US" sz="1600" dirty="0">
                <a:solidFill>
                  <a:srgbClr val="404040"/>
                </a:solidFill>
              </a:rPr>
              <a:t>让代码更灵活</a:t>
            </a:r>
            <a:endParaRPr lang="en-US" altLang="zh-CN" sz="1600" dirty="0">
              <a:solidFill>
                <a:srgbClr val="40404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991" y="2221188"/>
            <a:ext cx="2686874" cy="17215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</a:t>
            </a:r>
            <a:r>
              <a:rPr lang="en-US" altLang="zh-CN" dirty="0"/>
              <a:t>_</a:t>
            </a:r>
            <a:r>
              <a:rPr lang="zh-CN" altLang="en-US" dirty="0"/>
              <a:t>介绍</a:t>
            </a:r>
          </a:p>
        </p:txBody>
      </p:sp>
      <p:sp>
        <p:nvSpPr>
          <p:cNvPr id="18" name="文本占位符 3"/>
          <p:cNvSpPr txBox="1"/>
          <p:nvPr/>
        </p:nvSpPr>
        <p:spPr>
          <a:xfrm>
            <a:off x="536957" y="2074119"/>
            <a:ext cx="1584866" cy="517191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solidFill>
                  <a:srgbClr val="0070C0"/>
                </a:solidFill>
              </a:rPr>
              <a:t>插排</a:t>
            </a:r>
            <a:r>
              <a:rPr lang="en-US" altLang="zh-CN" sz="2000" b="1" dirty="0">
                <a:solidFill>
                  <a:srgbClr val="0070C0"/>
                </a:solidFill>
              </a:rPr>
              <a:t>(</a:t>
            </a:r>
            <a:r>
              <a:rPr lang="zh-CN" altLang="en-US" sz="2000" b="1" dirty="0">
                <a:solidFill>
                  <a:srgbClr val="0070C0"/>
                </a:solidFill>
              </a:rPr>
              <a:t>接口</a:t>
            </a:r>
            <a:r>
              <a:rPr lang="en-US" altLang="zh-CN" sz="2000" b="1" dirty="0">
                <a:solidFill>
                  <a:srgbClr val="0070C0"/>
                </a:solidFill>
              </a:rPr>
              <a:t>)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5512747" y="1203649"/>
            <a:ext cx="0" cy="52368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占位符 3"/>
          <p:cNvSpPr txBox="1"/>
          <p:nvPr/>
        </p:nvSpPr>
        <p:spPr>
          <a:xfrm>
            <a:off x="541598" y="816479"/>
            <a:ext cx="6274178" cy="134221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FF0000"/>
                </a:solidFill>
              </a:rPr>
              <a:t>接口概念</a:t>
            </a:r>
            <a:r>
              <a:rPr lang="en-US" altLang="zh-CN" b="1" dirty="0">
                <a:solidFill>
                  <a:srgbClr val="FF0000"/>
                </a:solidFill>
              </a:rPr>
              <a:t>: 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      </a:t>
            </a:r>
            <a:r>
              <a:rPr lang="zh-CN" altLang="en-US" b="1" dirty="0">
                <a:solidFill>
                  <a:srgbClr val="FF0000"/>
                </a:solidFill>
              </a:rPr>
              <a:t>是对外提供的一套规则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规范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标准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       </a:t>
            </a:r>
            <a:r>
              <a:rPr lang="zh-CN" altLang="en-US" b="1" dirty="0">
                <a:solidFill>
                  <a:srgbClr val="FF0000"/>
                </a:solidFill>
              </a:rPr>
              <a:t>符合规则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规范</a:t>
            </a:r>
            <a:r>
              <a:rPr lang="en-US" altLang="zh-CN" b="1" dirty="0">
                <a:solidFill>
                  <a:srgbClr val="FF0000"/>
                </a:solidFill>
              </a:rPr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标准的东西都可以使用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39" name="文本占位符 3"/>
          <p:cNvSpPr txBox="1"/>
          <p:nvPr/>
        </p:nvSpPr>
        <p:spPr>
          <a:xfrm>
            <a:off x="5766583" y="816479"/>
            <a:ext cx="6274178" cy="2027197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00" b="1" dirty="0">
              <a:solidFill>
                <a:srgbClr val="0070C0"/>
              </a:solidFill>
            </a:endParaRPr>
          </a:p>
          <a:p>
            <a:r>
              <a:rPr lang="zh-CN" altLang="en-US" sz="2000" b="1" dirty="0">
                <a:solidFill>
                  <a:srgbClr val="0070C0"/>
                </a:solidFill>
              </a:rPr>
              <a:t>笔记本电脑</a:t>
            </a:r>
            <a:r>
              <a:rPr lang="en-US" altLang="zh-CN" sz="2000" b="1" dirty="0">
                <a:solidFill>
                  <a:srgbClr val="0070C0"/>
                </a:solidFill>
              </a:rPr>
              <a:t>USB</a:t>
            </a:r>
            <a:r>
              <a:rPr lang="zh-CN" altLang="en-US" sz="2000" b="1" dirty="0">
                <a:solidFill>
                  <a:srgbClr val="0070C0"/>
                </a:solidFill>
              </a:rPr>
              <a:t>接口</a:t>
            </a:r>
            <a:endParaRPr lang="en-US" altLang="zh-CN" sz="2000" b="1" dirty="0">
              <a:solidFill>
                <a:srgbClr val="0070C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49" y="5313646"/>
            <a:ext cx="1294015" cy="9996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135" y="5234293"/>
            <a:ext cx="1183671" cy="993754"/>
          </a:xfrm>
          <a:prstGeom prst="rect">
            <a:avLst/>
          </a:prstGeom>
        </p:spPr>
      </p:pic>
      <p:pic>
        <p:nvPicPr>
          <p:cNvPr id="59" name="图片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784" y="2456326"/>
            <a:ext cx="5484283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8" name="直接箭头连接符 67"/>
          <p:cNvCxnSpPr/>
          <p:nvPr/>
        </p:nvCxnSpPr>
        <p:spPr>
          <a:xfrm flipH="1">
            <a:off x="7580843" y="3060456"/>
            <a:ext cx="762215" cy="7616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>
            <a:off x="8678140" y="3060456"/>
            <a:ext cx="587159" cy="761630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7017398" y="6088522"/>
            <a:ext cx="46906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打印机</a:t>
            </a:r>
            <a:r>
              <a:rPr lang="en-US" altLang="zh-CN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条码枪</a:t>
            </a:r>
            <a:r>
              <a:rPr lang="en-US" altLang="zh-CN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en-US" altLang="zh-CN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</a:t>
            </a: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必须满足</a:t>
            </a:r>
            <a:r>
              <a:rPr lang="en-US" altLang="zh-CN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6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接口规范</a:t>
            </a:r>
            <a:endParaRPr lang="zh-CN" altLang="en-US" sz="1600" b="1" dirty="0">
              <a:solidFill>
                <a:srgbClr val="7030A0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061128" y="2320047"/>
            <a:ext cx="46906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endParaRPr lang="zh-CN" altLang="en-US" sz="1400" b="1" dirty="0">
              <a:solidFill>
                <a:schemeClr val="tx2"/>
              </a:solidFill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137" y="3945378"/>
            <a:ext cx="2373110" cy="182546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7435" y="3822086"/>
            <a:ext cx="1993662" cy="1948761"/>
          </a:xfrm>
          <a:prstGeom prst="rect">
            <a:avLst/>
          </a:prstGeom>
        </p:spPr>
      </p:pic>
      <p:pic>
        <p:nvPicPr>
          <p:cNvPr id="77" name="图形 76" descr="复选标记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5577" y="6228047"/>
            <a:ext cx="888650" cy="600856"/>
          </a:xfrm>
          <a:prstGeom prst="rect">
            <a:avLst/>
          </a:prstGeom>
        </p:spPr>
      </p:pic>
      <p:pic>
        <p:nvPicPr>
          <p:cNvPr id="79" name="图形 78" descr="关闭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50897" y="6180354"/>
            <a:ext cx="1092657" cy="600857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7280" y="2342164"/>
            <a:ext cx="396274" cy="15088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68641" y="3739168"/>
            <a:ext cx="1455239" cy="13422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454" y="3872266"/>
            <a:ext cx="1584866" cy="1209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7" grpId="0"/>
      <p:bldP spid="39" grpId="0"/>
      <p:bldP spid="70" grpId="0"/>
      <p:bldP spid="7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</a:t>
            </a:r>
            <a:r>
              <a:rPr lang="en-US" altLang="zh-CN" dirty="0"/>
              <a:t>_</a:t>
            </a:r>
            <a:r>
              <a:rPr lang="zh-CN" altLang="en-US" dirty="0"/>
              <a:t>介绍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361297"/>
            <a:ext cx="9845675" cy="5321443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抽象方法</a:t>
            </a:r>
            <a:r>
              <a:rPr lang="en-US" altLang="zh-CN" dirty="0">
                <a:solidFill>
                  <a:schemeClr val="tx1"/>
                </a:solidFill>
              </a:rPr>
              <a:t>: 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          </a:t>
            </a:r>
            <a:r>
              <a:rPr lang="en-US" altLang="zh-CN" b="1" dirty="0">
                <a:solidFill>
                  <a:schemeClr val="tx1"/>
                </a:solidFill>
              </a:rPr>
              <a:t>public </a:t>
            </a:r>
            <a:r>
              <a:rPr lang="en-US" altLang="zh-CN" b="1" dirty="0">
                <a:solidFill>
                  <a:srgbClr val="C00000"/>
                </a:solidFill>
              </a:rPr>
              <a:t>abstract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zh-CN" altLang="en-US" b="1" dirty="0">
                <a:solidFill>
                  <a:schemeClr val="tx1"/>
                </a:solidFill>
              </a:rPr>
              <a:t>返回值类型 方法名称</a:t>
            </a:r>
            <a:r>
              <a:rPr lang="en-US" altLang="zh-CN" b="1" dirty="0">
                <a:solidFill>
                  <a:schemeClr val="tx1"/>
                </a:solidFill>
              </a:rPr>
              <a:t>(</a:t>
            </a:r>
            <a:r>
              <a:rPr lang="zh-CN" altLang="en-US" b="1" dirty="0">
                <a:solidFill>
                  <a:schemeClr val="tx1"/>
                </a:solidFill>
              </a:rPr>
              <a:t>形式参数列表</a:t>
            </a:r>
            <a:r>
              <a:rPr lang="en-US" altLang="zh-CN" b="1" dirty="0">
                <a:solidFill>
                  <a:schemeClr val="tx1"/>
                </a:solidFill>
              </a:rPr>
              <a:t>...)</a:t>
            </a:r>
            <a:r>
              <a:rPr lang="en-US" altLang="zh-CN" b="1" dirty="0">
                <a:solidFill>
                  <a:srgbClr val="C00000"/>
                </a:solidFill>
              </a:rPr>
              <a:t>;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2.</a:t>
            </a:r>
            <a:r>
              <a:rPr lang="zh-CN" altLang="en-US" dirty="0">
                <a:solidFill>
                  <a:schemeClr val="tx1"/>
                </a:solidFill>
              </a:rPr>
              <a:t>常量：	  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         public </a:t>
            </a:r>
            <a:r>
              <a:rPr lang="en-US" altLang="zh-CN" b="1" dirty="0">
                <a:solidFill>
                  <a:srgbClr val="C00000"/>
                </a:solidFill>
              </a:rPr>
              <a:t>static final </a:t>
            </a:r>
            <a:r>
              <a:rPr lang="zh-CN" altLang="en-US" b="1" dirty="0">
                <a:solidFill>
                  <a:schemeClr val="tx1"/>
                </a:solidFill>
              </a:rPr>
              <a:t>数据类型 变量名称 </a:t>
            </a:r>
            <a:r>
              <a:rPr lang="en-US" altLang="zh-CN" b="1" dirty="0">
                <a:solidFill>
                  <a:srgbClr val="C00000"/>
                </a:solidFill>
              </a:rPr>
              <a:t>= </a:t>
            </a:r>
            <a:r>
              <a:rPr lang="zh-CN" altLang="en-US" b="1" dirty="0">
                <a:solidFill>
                  <a:srgbClr val="C00000"/>
                </a:solidFill>
              </a:rPr>
              <a:t>数据值</a:t>
            </a:r>
            <a:r>
              <a:rPr lang="en-US" altLang="zh-CN" b="1" dirty="0">
                <a:solidFill>
                  <a:srgbClr val="C00000"/>
                </a:solidFill>
              </a:rPr>
              <a:t>;</a:t>
            </a:r>
          </a:p>
          <a:p>
            <a:endParaRPr lang="en-US" altLang="zh-CN" sz="400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3.</a:t>
            </a:r>
            <a:r>
              <a:rPr lang="zh-CN" altLang="en-US" dirty="0">
                <a:solidFill>
                  <a:schemeClr val="tx1"/>
                </a:solidFill>
              </a:rPr>
              <a:t>默认方法</a:t>
            </a:r>
            <a:r>
              <a:rPr lang="en-US" altLang="zh-CN" dirty="0">
                <a:solidFill>
                  <a:schemeClr val="tx1"/>
                </a:solidFill>
              </a:rPr>
              <a:t>【jdk8</a:t>
            </a:r>
            <a:r>
              <a:rPr lang="zh-CN" altLang="en-US" dirty="0">
                <a:solidFill>
                  <a:schemeClr val="tx1"/>
                </a:solidFill>
              </a:rPr>
              <a:t>开始</a:t>
            </a:r>
            <a:r>
              <a:rPr lang="en-US" altLang="zh-CN" dirty="0">
                <a:solidFill>
                  <a:schemeClr val="tx1"/>
                </a:solidFill>
              </a:rPr>
              <a:t>】: 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         </a:t>
            </a:r>
            <a:r>
              <a:rPr lang="en-US" altLang="zh-CN" b="1" dirty="0">
                <a:solidFill>
                  <a:schemeClr val="tx1"/>
                </a:solidFill>
              </a:rPr>
              <a:t>public </a:t>
            </a:r>
            <a:r>
              <a:rPr lang="en-US" altLang="zh-CN" b="1" dirty="0">
                <a:solidFill>
                  <a:srgbClr val="C00000"/>
                </a:solidFill>
              </a:rPr>
              <a:t>default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zh-CN" altLang="en-US" b="1" dirty="0">
                <a:solidFill>
                  <a:schemeClr val="tx1"/>
                </a:solidFill>
              </a:rPr>
              <a:t>返回值类型 方法名称</a:t>
            </a:r>
            <a:r>
              <a:rPr lang="en-US" altLang="zh-CN" b="1" dirty="0">
                <a:solidFill>
                  <a:schemeClr val="tx1"/>
                </a:solidFill>
              </a:rPr>
              <a:t>(</a:t>
            </a:r>
            <a:r>
              <a:rPr lang="zh-CN" altLang="en-US" b="1" dirty="0">
                <a:solidFill>
                  <a:schemeClr val="tx1"/>
                </a:solidFill>
              </a:rPr>
              <a:t>形式参数列表</a:t>
            </a:r>
            <a:r>
              <a:rPr lang="en-US" altLang="zh-CN" b="1" dirty="0">
                <a:solidFill>
                  <a:schemeClr val="tx1"/>
                </a:solidFill>
              </a:rPr>
              <a:t>...) </a:t>
            </a:r>
            <a:r>
              <a:rPr lang="en-US" altLang="zh-CN" b="1" dirty="0">
                <a:solidFill>
                  <a:srgbClr val="C00000"/>
                </a:solidFill>
              </a:rPr>
              <a:t>{...}</a:t>
            </a:r>
          </a:p>
          <a:p>
            <a:endParaRPr lang="en-US" altLang="zh-CN" sz="400" b="1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4.</a:t>
            </a:r>
            <a:r>
              <a:rPr lang="zh-CN" altLang="en-US" dirty="0">
                <a:solidFill>
                  <a:schemeClr val="tx1"/>
                </a:solidFill>
              </a:rPr>
              <a:t>静态方法</a:t>
            </a:r>
            <a:r>
              <a:rPr lang="en-US" altLang="zh-CN" dirty="0">
                <a:solidFill>
                  <a:schemeClr val="tx1"/>
                </a:solidFill>
              </a:rPr>
              <a:t>【 jdk8</a:t>
            </a:r>
            <a:r>
              <a:rPr lang="zh-CN" altLang="en-US" dirty="0">
                <a:solidFill>
                  <a:schemeClr val="tx1"/>
                </a:solidFill>
              </a:rPr>
              <a:t>开始</a:t>
            </a:r>
            <a:r>
              <a:rPr lang="en-US" altLang="zh-CN" dirty="0">
                <a:solidFill>
                  <a:schemeClr val="tx1"/>
                </a:solidFill>
              </a:rPr>
              <a:t>】: 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         </a:t>
            </a:r>
            <a:r>
              <a:rPr lang="en-US" altLang="zh-CN" b="1" dirty="0">
                <a:solidFill>
                  <a:schemeClr val="tx1"/>
                </a:solidFill>
              </a:rPr>
              <a:t>public </a:t>
            </a:r>
            <a:r>
              <a:rPr lang="en-US" altLang="zh-CN" b="1" dirty="0">
                <a:solidFill>
                  <a:srgbClr val="C00000"/>
                </a:solidFill>
              </a:rPr>
              <a:t>static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zh-CN" altLang="en-US" b="1" dirty="0">
                <a:solidFill>
                  <a:schemeClr val="tx1"/>
                </a:solidFill>
              </a:rPr>
              <a:t>返回值类型 方法名称</a:t>
            </a:r>
            <a:r>
              <a:rPr lang="en-US" altLang="zh-CN" b="1" dirty="0">
                <a:solidFill>
                  <a:schemeClr val="tx1"/>
                </a:solidFill>
              </a:rPr>
              <a:t>(</a:t>
            </a:r>
            <a:r>
              <a:rPr lang="zh-CN" altLang="en-US" b="1" dirty="0">
                <a:solidFill>
                  <a:schemeClr val="tx1"/>
                </a:solidFill>
              </a:rPr>
              <a:t>形式参数列表</a:t>
            </a:r>
            <a:r>
              <a:rPr lang="en-US" altLang="zh-CN" b="1" dirty="0">
                <a:solidFill>
                  <a:schemeClr val="tx1"/>
                </a:solidFill>
              </a:rPr>
              <a:t>...) </a:t>
            </a:r>
            <a:r>
              <a:rPr lang="en-US" altLang="zh-CN" b="1" dirty="0">
                <a:solidFill>
                  <a:srgbClr val="C00000"/>
                </a:solidFill>
              </a:rPr>
              <a:t>{...}</a:t>
            </a:r>
          </a:p>
          <a:p>
            <a:endParaRPr lang="en-US" altLang="zh-CN" sz="400" b="1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5.</a:t>
            </a:r>
            <a:r>
              <a:rPr lang="zh-CN" altLang="en-US" dirty="0">
                <a:solidFill>
                  <a:schemeClr val="tx1"/>
                </a:solidFill>
              </a:rPr>
              <a:t>注意</a:t>
            </a:r>
            <a:r>
              <a:rPr lang="en-US" altLang="zh-CN" dirty="0">
                <a:solidFill>
                  <a:schemeClr val="tx1"/>
                </a:solidFill>
              </a:rPr>
              <a:t>: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         </a:t>
            </a:r>
            <a:r>
              <a:rPr lang="zh-CN" altLang="en-US" dirty="0">
                <a:solidFill>
                  <a:schemeClr val="tx1"/>
                </a:solidFill>
              </a:rPr>
              <a:t>接口在设计之初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zh-CN" altLang="en-US" dirty="0">
                <a:solidFill>
                  <a:schemeClr val="tx1"/>
                </a:solidFill>
              </a:rPr>
              <a:t>目的只是为了制定一套规则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规范</a:t>
            </a:r>
            <a:r>
              <a:rPr lang="en-US" altLang="zh-CN" dirty="0">
                <a:solidFill>
                  <a:schemeClr val="tx1"/>
                </a:solidFill>
              </a:rPr>
              <a:t>/</a:t>
            </a:r>
            <a:r>
              <a:rPr lang="zh-CN" altLang="en-US" dirty="0">
                <a:solidFill>
                  <a:schemeClr val="tx1"/>
                </a:solidFill>
              </a:rPr>
              <a:t>标准</a:t>
            </a:r>
            <a:r>
              <a:rPr lang="en-US" altLang="zh-CN" dirty="0">
                <a:solidFill>
                  <a:schemeClr val="tx1"/>
                </a:solidFill>
              </a:rPr>
              <a:t>,</a:t>
            </a:r>
            <a:r>
              <a:rPr lang="zh-CN" altLang="en-US" dirty="0">
                <a:solidFill>
                  <a:schemeClr val="tx1"/>
                </a:solidFill>
              </a:rPr>
              <a:t>所以设计之初接口中只能定义抽象方法和常量</a:t>
            </a:r>
          </a:p>
          <a:p>
            <a:r>
              <a:rPr lang="zh-CN" altLang="en-US" b="1" dirty="0">
                <a:solidFill>
                  <a:srgbClr val="C00000"/>
                </a:solidFill>
              </a:rPr>
              <a:t>         </a:t>
            </a:r>
            <a:r>
              <a:rPr lang="zh-CN" altLang="en-US" sz="2000" b="1" dirty="0">
                <a:solidFill>
                  <a:srgbClr val="FF0000"/>
                </a:solidFill>
              </a:rPr>
              <a:t>必须要掌握接口的定义格式和接口中抽象方法的定义和使用格式</a:t>
            </a:r>
            <a:r>
              <a:rPr lang="en-US" altLang="zh-CN" sz="2000" b="1" dirty="0">
                <a:solidFill>
                  <a:srgbClr val="FF0000"/>
                </a:solidFill>
              </a:rPr>
              <a:t>【</a:t>
            </a:r>
            <a:r>
              <a:rPr lang="zh-CN" altLang="en-US" sz="2000" b="1" dirty="0">
                <a:solidFill>
                  <a:srgbClr val="FF0000"/>
                </a:solidFill>
              </a:rPr>
              <a:t>最重要</a:t>
            </a:r>
            <a:r>
              <a:rPr lang="en-US" altLang="zh-CN" sz="2000" b="1" dirty="0">
                <a:solidFill>
                  <a:srgbClr val="FF0000"/>
                </a:solidFill>
              </a:rPr>
              <a:t>】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899746" y="844108"/>
            <a:ext cx="9845675" cy="517190"/>
          </a:xfrm>
        </p:spPr>
        <p:txBody>
          <a:bodyPr/>
          <a:lstStyle/>
          <a:p>
            <a:r>
              <a:rPr lang="zh-CN" altLang="en-US" sz="1600" dirty="0"/>
              <a:t>接口中可以</a:t>
            </a:r>
            <a:r>
              <a:rPr lang="zh-CN" altLang="en-US" dirty="0"/>
              <a:t>定义</a:t>
            </a:r>
            <a:r>
              <a:rPr lang="zh-CN" altLang="en-US" sz="1600" dirty="0"/>
              <a:t>哪些内容</a:t>
            </a:r>
            <a:r>
              <a:rPr lang="en-US" altLang="zh-CN" sz="1600" dirty="0"/>
              <a:t>?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接口及抽象方法定义格式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99745" y="1361298"/>
            <a:ext cx="9845675" cy="532144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1.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接口的定义格式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        public 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interface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接口名 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{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                  //…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	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        } </a:t>
            </a:r>
          </a:p>
          <a:p>
            <a:pPr marL="0" indent="0">
              <a:buNone/>
            </a:pPr>
            <a:endParaRPr lang="zh-CN" altLang="en-US" sz="400" b="1" dirty="0">
              <a:solidFill>
                <a:schemeClr val="tx1"/>
              </a:solidFill>
              <a:ea typeface="阿里巴巴普惠体" panose="00020600040101010101"/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2.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抽象方法的定义格式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       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public abstract 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返回值类型 方法名称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(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形式参数列表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...)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;</a:t>
            </a:r>
          </a:p>
          <a:p>
            <a:pPr marL="0" indent="0">
              <a:buNone/>
            </a:pPr>
            <a:endParaRPr lang="en-US" altLang="zh-CN" sz="400" b="1" dirty="0">
              <a:solidFill>
                <a:srgbClr val="FF0000"/>
              </a:solidFill>
              <a:ea typeface="阿里巴巴普惠体" panose="00020600040101010101"/>
            </a:endParaRPr>
          </a:p>
          <a:p>
            <a:pPr marL="0" indent="0">
              <a:buNone/>
            </a:pPr>
            <a:endParaRPr lang="en-US" altLang="zh-CN" b="1" dirty="0">
              <a:solidFill>
                <a:schemeClr val="tx1"/>
              </a:solidFill>
              <a:ea typeface="阿里巴巴普惠体" panose="00020600040101010101"/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3.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抽象方法注意事项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: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           (1)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接口中抽象方法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有默认修饰符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public abstract,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不写也有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          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(2)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抽象类中抽象方法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必须写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public abstract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不能省略</a:t>
            </a:r>
          </a:p>
          <a:p>
            <a:pPr marL="0" indent="0">
              <a:buNone/>
            </a:pPr>
            <a:endParaRPr lang="zh-CN" altLang="en-US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    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984" y="1601237"/>
            <a:ext cx="3756986" cy="117358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984" y="3014758"/>
            <a:ext cx="4503810" cy="15317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接口及抽象方法使用格式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937068" y="971531"/>
            <a:ext cx="9845675" cy="5321443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接口中抽象方法的使用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       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(1)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不能直接创建接口的对象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       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(2)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定义实现类 实现 接口 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关键字 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implements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                 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格式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: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                       public class 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类名 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implements 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接口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A,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接口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B 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{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                                 //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覆盖重写接口中的所有的抽象方法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                      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}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        (3)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实现类中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覆盖重写接口中的所有的抽象方法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               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去掉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abstract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关键字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添加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{}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                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快捷键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: ctrl + </a:t>
            </a:r>
            <a:r>
              <a:rPr lang="en-US" altLang="zh-CN" b="1" dirty="0" err="1">
                <a:solidFill>
                  <a:srgbClr val="FF0000"/>
                </a:solidFill>
                <a:ea typeface="阿里巴巴普惠体" panose="00020600040101010101"/>
              </a:rPr>
              <a:t>i</a:t>
            </a:r>
            <a:endParaRPr lang="en-US" altLang="zh-CN" b="1" dirty="0">
              <a:solidFill>
                <a:srgbClr val="FF0000"/>
              </a:solidFill>
              <a:ea typeface="阿里巴巴普惠体" panose="00020600040101010101"/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        (4)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创建实现类对象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       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(5)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使用实现类对象调用方法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rgbClr val="FF0000"/>
                </a:solidFill>
              </a:rPr>
              <a:t>  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404" y="971531"/>
            <a:ext cx="3724535" cy="13539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404" y="2325441"/>
            <a:ext cx="5240023" cy="13756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404" y="4067741"/>
            <a:ext cx="4145639" cy="2225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接口中默认方法定义和使用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361495"/>
            <a:ext cx="9845675" cy="532144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1.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默认方法的定义格式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       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public default 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返回值类型 方法名称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(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形式参数列表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...)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{…}</a:t>
            </a:r>
          </a:p>
          <a:p>
            <a:pPr marL="0" indent="0">
              <a:buNone/>
            </a:pPr>
            <a:endParaRPr lang="en-US" altLang="zh-CN" sz="400" b="1" dirty="0">
              <a:solidFill>
                <a:srgbClr val="FF0000"/>
              </a:solidFill>
              <a:ea typeface="阿里巴巴普惠体" panose="00020600040101010101"/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2.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默认方法的使用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: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        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只能使用实现类对象调用默认方法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3.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注意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: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       (1)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接口中的默认方法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不强制要求实现类进行覆盖重写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      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(2)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但是实现类可以根据需求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选择性的覆盖重写接口中的默认方法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      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(3)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如果实现类覆盖重写接口中的默认方法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必须去掉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default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关键字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 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103" y="1375258"/>
            <a:ext cx="4312363" cy="1295512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7361431" y="2791348"/>
            <a:ext cx="4717964" cy="1885506"/>
            <a:chOff x="7070984" y="2914699"/>
            <a:chExt cx="5121016" cy="198899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8157" y="2914699"/>
              <a:ext cx="4275190" cy="655377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0984" y="3570076"/>
              <a:ext cx="5121016" cy="1333616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678" y="4756848"/>
            <a:ext cx="4482863" cy="1575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接口中静态方法定义和使用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768278"/>
            <a:ext cx="9845675" cy="59144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1.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静态方法的定义格式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       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public static 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返回值类型 方法名称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(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形式参数列表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...)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{…}</a:t>
            </a:r>
          </a:p>
          <a:p>
            <a:pPr marL="0" indent="0">
              <a:buNone/>
            </a:pPr>
            <a:endParaRPr lang="en-US" altLang="zh-CN" sz="400" b="1" dirty="0">
              <a:solidFill>
                <a:srgbClr val="FF0000"/>
              </a:solidFill>
              <a:ea typeface="阿里巴巴普惠体" panose="00020600040101010101"/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2.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静态方法的使用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:       </a:t>
            </a:r>
            <a:endParaRPr lang="zh-CN" altLang="en-US" b="1" dirty="0">
              <a:solidFill>
                <a:srgbClr val="FF0000"/>
              </a:solidFill>
              <a:ea typeface="阿里巴巴普惠体" panose="00020600040101010101"/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       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只能使用接口名称调用接口中的静态方法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3.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注意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: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       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(1)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接口中的静态方法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属于接口本身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与实现类无关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不存在覆盖重写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      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(2)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类中的静态方法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属于类本身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与接口无关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与对象无关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      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(3)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类中的静态方法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: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             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类名直接调用 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---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推荐使用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            对象直接调用 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---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不推荐使用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4.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总结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: 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静态的内容要么用接口名称调用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要么用类名称调用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415" y="768278"/>
            <a:ext cx="4588334" cy="11583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414" y="2178515"/>
            <a:ext cx="4612741" cy="15469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413" y="4091508"/>
            <a:ext cx="4588335" cy="2225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接口中常量定义和使用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838200" y="1347448"/>
            <a:ext cx="9845675" cy="59144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1.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常量的定义格式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       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public static final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数据类型 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= 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数据值 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;</a:t>
            </a:r>
          </a:p>
          <a:p>
            <a:pPr marL="0" indent="0">
              <a:buNone/>
            </a:pPr>
            <a:endParaRPr lang="en-US" altLang="zh-CN" b="1" dirty="0">
              <a:solidFill>
                <a:srgbClr val="FF0000"/>
              </a:solidFill>
              <a:ea typeface="阿里巴巴普惠体" panose="00020600040101010101"/>
            </a:endParaRPr>
          </a:p>
          <a:p>
            <a:pPr marL="0" indent="0">
              <a:buNone/>
            </a:pPr>
            <a:endParaRPr lang="en-US" altLang="zh-CN" sz="400" b="1" dirty="0">
              <a:solidFill>
                <a:srgbClr val="FF0000"/>
              </a:solidFill>
              <a:ea typeface="阿里巴巴普惠体" panose="00020600040101010101"/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2.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注意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: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       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(1)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 接口中不能定义变量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,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只能定义常量 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ea typeface="阿里巴巴普惠体" panose="00020600040101010101"/>
              </a:rPr>
              <a:t>值不可以改变</a:t>
            </a:r>
            <a:r>
              <a:rPr lang="en-US" altLang="zh-CN" b="1" dirty="0">
                <a:solidFill>
                  <a:srgbClr val="FF0000"/>
                </a:solidFill>
                <a:ea typeface="阿里巴巴普惠体" panose="00020600040101010101"/>
              </a:rPr>
              <a:t>)</a:t>
            </a:r>
            <a:endParaRPr lang="zh-CN" altLang="en-US" b="1" dirty="0">
              <a:solidFill>
                <a:srgbClr val="FF0000"/>
              </a:solidFill>
              <a:ea typeface="阿里巴巴普惠体" panose="00020600040101010101"/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      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(2)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默认修饰符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public static final 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不写也有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      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(3)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接口中常量默认值认为是无效的必须显式赋值</a:t>
            </a:r>
            <a:endParaRPr lang="en-US" altLang="zh-CN" b="1" dirty="0">
              <a:solidFill>
                <a:schemeClr val="tx1"/>
              </a:solidFill>
              <a:ea typeface="阿里巴巴普惠体" panose="00020600040101010101"/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       (4)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接口中的常量的使用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: 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接口名称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.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常量名称</a:t>
            </a:r>
            <a:endParaRPr lang="en-US" altLang="zh-CN" b="1" dirty="0">
              <a:solidFill>
                <a:schemeClr val="tx1"/>
              </a:solidFill>
              <a:ea typeface="阿里巴巴普惠体" panose="00020600040101010101"/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       (5)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 建议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: 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常量名称全部使用大写字母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,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单词之间用</a:t>
            </a:r>
            <a:r>
              <a:rPr lang="en-US" altLang="zh-CN" b="1" dirty="0">
                <a:solidFill>
                  <a:schemeClr val="tx1"/>
                </a:solidFill>
                <a:ea typeface="阿里巴巴普惠体" panose="00020600040101010101"/>
              </a:rPr>
              <a:t>_</a:t>
            </a:r>
            <a:r>
              <a:rPr lang="zh-CN" altLang="en-US" b="1" dirty="0">
                <a:solidFill>
                  <a:schemeClr val="tx1"/>
                </a:solidFill>
                <a:ea typeface="阿里巴巴普惠体" panose="00020600040101010101"/>
              </a:rPr>
              <a:t>分隔</a:t>
            </a:r>
            <a:endParaRPr lang="zh-CN" altLang="en-US" b="1" dirty="0">
              <a:solidFill>
                <a:srgbClr val="FF0000"/>
              </a:solidFill>
              <a:ea typeface="阿里巴巴普惠体" panose="00020600040101010101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907" y="1622103"/>
            <a:ext cx="5547841" cy="2194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907" y="4222136"/>
            <a:ext cx="5159187" cy="16460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05155037"/>
  <p:tag name="MH_LIBRARY" val="CONTENTS"/>
  <p:tag name="MH_TYPE" val="OTHERS"/>
  <p:tag name="ID" val="545836"/>
</p:tagLst>
</file>

<file path=ppt/theme/theme1.xml><?xml version="1.0" encoding="utf-8"?>
<a:theme xmlns:a="http://schemas.openxmlformats.org/drawingml/2006/main" name="1_课程标题页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目录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目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1929</Words>
  <Application>Microsoft Office PowerPoint</Application>
  <PresentationFormat>宽屏</PresentationFormat>
  <Paragraphs>207</Paragraphs>
  <Slides>22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Alibaba PuHuiTi</vt:lpstr>
      <vt:lpstr>阿里巴巴普惠体</vt:lpstr>
      <vt:lpstr>等线</vt:lpstr>
      <vt:lpstr>黑体</vt:lpstr>
      <vt:lpstr>微软雅黑</vt:lpstr>
      <vt:lpstr>Arial</vt:lpstr>
      <vt:lpstr>Calibri</vt:lpstr>
      <vt:lpstr>Consolas</vt:lpstr>
      <vt:lpstr>Segoe UI</vt:lpstr>
      <vt:lpstr>Wingdings</vt:lpstr>
      <vt:lpstr>1_课程标题页</vt:lpstr>
      <vt:lpstr>2_目录设计方案</vt:lpstr>
      <vt:lpstr>3_目标设计方案</vt:lpstr>
      <vt:lpstr>4_正文设计方案</vt:lpstr>
      <vt:lpstr>5_结束页设计方案</vt:lpstr>
      <vt:lpstr>接口 多态</vt:lpstr>
      <vt:lpstr>PowerPoint 演示文稿</vt:lpstr>
      <vt:lpstr>接口_介绍</vt:lpstr>
      <vt:lpstr>接口_介绍</vt:lpstr>
      <vt:lpstr>接口及抽象方法定义格式</vt:lpstr>
      <vt:lpstr>接口及抽象方法使用格式</vt:lpstr>
      <vt:lpstr>接口中默认方法定义和使用</vt:lpstr>
      <vt:lpstr>接口中静态方法定义和使用</vt:lpstr>
      <vt:lpstr>接口中常量定义和使用</vt:lpstr>
      <vt:lpstr>接口_特点</vt:lpstr>
      <vt:lpstr>接口_总结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多态_总结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JX H</cp:lastModifiedBy>
  <cp:revision>254</cp:revision>
  <dcterms:created xsi:type="dcterms:W3CDTF">2020-03-31T02:23:00Z</dcterms:created>
  <dcterms:modified xsi:type="dcterms:W3CDTF">2022-08-02T04:22:36Z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20FA2F9935F442C1BD5D30C2BC8F9510</vt:lpwstr>
  </property>
  <property fmtid="{D5CDD505-2E9C-101B-9397-08002B2CF9AE}" pid="3" name="KSOProductBuildVer">
    <vt:lpwstr>2052-11.1.0.11365</vt:lpwstr>
  </property>
</Properties>
</file>